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64" r:id="rId1"/>
  </p:sldMasterIdLst>
  <p:notesMasterIdLst>
    <p:notesMasterId r:id="rId30"/>
  </p:notesMasterIdLst>
  <p:handoutMasterIdLst>
    <p:handoutMasterId r:id="rId31"/>
  </p:handoutMasterIdLst>
  <p:sldIdLst>
    <p:sldId id="615" r:id="rId2"/>
    <p:sldId id="459" r:id="rId3"/>
    <p:sldId id="625" r:id="rId4"/>
    <p:sldId id="648" r:id="rId5"/>
    <p:sldId id="635" r:id="rId6"/>
    <p:sldId id="624" r:id="rId7"/>
    <p:sldId id="483" r:id="rId8"/>
    <p:sldId id="638" r:id="rId9"/>
    <p:sldId id="639" r:id="rId10"/>
    <p:sldId id="636" r:id="rId11"/>
    <p:sldId id="637" r:id="rId12"/>
    <p:sldId id="640" r:id="rId13"/>
    <p:sldId id="641" r:id="rId14"/>
    <p:sldId id="618" r:id="rId15"/>
    <p:sldId id="617" r:id="rId16"/>
    <p:sldId id="642" r:id="rId17"/>
    <p:sldId id="632" r:id="rId18"/>
    <p:sldId id="629" r:id="rId19"/>
    <p:sldId id="619" r:id="rId20"/>
    <p:sldId id="620" r:id="rId21"/>
    <p:sldId id="622" r:id="rId22"/>
    <p:sldId id="634" r:id="rId23"/>
    <p:sldId id="644" r:id="rId24"/>
    <p:sldId id="649" r:id="rId25"/>
    <p:sldId id="650" r:id="rId26"/>
    <p:sldId id="652" r:id="rId27"/>
    <p:sldId id="645" r:id="rId28"/>
    <p:sldId id="647" r:id="rId29"/>
  </p:sldIdLst>
  <p:sldSz cx="9783763" cy="7543800"/>
  <p:notesSz cx="9313863"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p15:clr>
            <a:srgbClr val="A4A3A4"/>
          </p15:clr>
        </p15:guide>
        <p15:guide id="2" pos="3082">
          <p15:clr>
            <a:srgbClr val="A4A3A4"/>
          </p15:clr>
        </p15:guide>
      </p15:sldGuideLst>
    </p:ext>
    <p:ext uri="{2D200454-40CA-4A62-9FC3-DE9A4176ACB9}">
      <p15:notesGuideLst xmlns:p15="http://schemas.microsoft.com/office/powerpoint/2012/main">
        <p15:guide id="1" orient="horz" pos="2160" userDrawn="1">
          <p15:clr>
            <a:srgbClr val="A4A3A4"/>
          </p15:clr>
        </p15:guide>
        <p15:guide id="2" pos="293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FB46E"/>
    <a:srgbClr val="A94D00"/>
    <a:srgbClr val="CC6600"/>
    <a:srgbClr val="4D4D4D"/>
    <a:srgbClr val="D78300"/>
    <a:srgbClr val="008000"/>
    <a:srgbClr val="FF3300"/>
    <a:srgbClr val="D7D7D7"/>
    <a:srgbClr val="FFFF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4660" autoAdjust="0"/>
  </p:normalViewPr>
  <p:slideViewPr>
    <p:cSldViewPr>
      <p:cViewPr varScale="1">
        <p:scale>
          <a:sx n="85" d="100"/>
          <a:sy n="85" d="100"/>
        </p:scale>
        <p:origin x="2076" y="126"/>
      </p:cViewPr>
      <p:guideLst>
        <p:guide orient="horz" pos="2376"/>
        <p:guide pos="3082"/>
      </p:guideLst>
    </p:cSldViewPr>
  </p:slideViewPr>
  <p:outlineViewPr>
    <p:cViewPr>
      <p:scale>
        <a:sx n="33" d="100"/>
        <a:sy n="33" d="100"/>
      </p:scale>
      <p:origin x="0" y="39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286" y="-96"/>
      </p:cViewPr>
      <p:guideLst>
        <p:guide orient="horz" pos="2160"/>
        <p:guide pos="293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9611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33793"/>
          <p:cNvSpPr>
            <a:spLocks noGrp="1" noChangeArrowheads="1"/>
          </p:cNvSpPr>
          <p:nvPr>
            <p:ph type="hdr" sz="quarter"/>
          </p:nvPr>
        </p:nvSpPr>
        <p:spPr bwMode="auto">
          <a:xfrm>
            <a:off x="8" y="15"/>
            <a:ext cx="4036007" cy="343135"/>
          </a:xfrm>
          <a:prstGeom prst="rect">
            <a:avLst/>
          </a:prstGeom>
          <a:noFill/>
          <a:ln w="9525">
            <a:noFill/>
            <a:miter lim="800000"/>
            <a:headEnd/>
            <a:tailEnd/>
          </a:ln>
        </p:spPr>
        <p:txBody>
          <a:bodyPr vert="horz" wrap="square" lIns="90478" tIns="45239" rIns="90478" bIns="45239" numCol="1" anchor="t" anchorCtr="0" compatLnSpc="1">
            <a:prstTxWarp prst="textNoShape">
              <a:avLst/>
            </a:prstTxWarp>
          </a:bodyPr>
          <a:lstStyle>
            <a:lvl1pPr defTabSz="904719">
              <a:defRPr sz="1100">
                <a:latin typeface="Arial" charset="0"/>
              </a:defRPr>
            </a:lvl1pPr>
          </a:lstStyle>
          <a:p>
            <a:pPr>
              <a:defRPr/>
            </a:pPr>
            <a:endParaRPr lang="en-US"/>
          </a:p>
        </p:txBody>
      </p:sp>
      <p:sp>
        <p:nvSpPr>
          <p:cNvPr id="234499" name="Date Placeholder 234498"/>
          <p:cNvSpPr>
            <a:spLocks noGrp="1" noChangeArrowheads="1"/>
          </p:cNvSpPr>
          <p:nvPr>
            <p:ph type="dt" idx="1"/>
          </p:nvPr>
        </p:nvSpPr>
        <p:spPr bwMode="auto">
          <a:xfrm>
            <a:off x="5273552" y="15"/>
            <a:ext cx="4038163" cy="343135"/>
          </a:xfrm>
          <a:prstGeom prst="rect">
            <a:avLst/>
          </a:prstGeom>
          <a:noFill/>
          <a:ln w="9525" cap="flat" cmpd="sng" algn="ctr">
            <a:noFill/>
            <a:prstDash val="solid"/>
            <a:miter lim="800000"/>
            <a:headEnd type="none" w="med" len="med"/>
            <a:tailEnd type="none" w="med" len="med"/>
          </a:ln>
          <a:effectLst/>
        </p:spPr>
        <p:txBody>
          <a:bodyPr vert="horz" wrap="square" lIns="90478" tIns="45239" rIns="90478" bIns="45239" numCol="1" anchor="t" anchorCtr="0" compatLnSpc="1">
            <a:prstTxWarp prst="textNoShape">
              <a:avLst/>
            </a:prstTxWarp>
          </a:bodyPr>
          <a:lstStyle>
            <a:lvl1pPr algn="r" defTabSz="904719">
              <a:defRPr sz="1100">
                <a:latin typeface="Arial" charset="0"/>
              </a:defRPr>
            </a:lvl1pPr>
          </a:lstStyle>
          <a:p>
            <a:pPr>
              <a:defRPr/>
            </a:pPr>
            <a:fld id="{5ACFDF43-BBDC-49A6-950E-F4ACFD77480A}" type="datetime1">
              <a:rPr lang="en-US"/>
              <a:pPr>
                <a:defRPr/>
              </a:pPr>
              <a:t>5/24/2017</a:t>
            </a:fld>
            <a:endParaRPr lang="en-US"/>
          </a:p>
        </p:txBody>
      </p:sp>
      <p:sp>
        <p:nvSpPr>
          <p:cNvPr id="33796" name="Slide Image Placeholder 33795"/>
          <p:cNvSpPr>
            <a:spLocks noGrp="1" noRot="1" noChangeAspect="1" noChangeArrowheads="1" noTextEdit="1"/>
          </p:cNvSpPr>
          <p:nvPr>
            <p:ph type="sldImg" idx="2"/>
          </p:nvPr>
        </p:nvSpPr>
        <p:spPr bwMode="auto">
          <a:xfrm>
            <a:off x="2990850" y="512763"/>
            <a:ext cx="3340100" cy="2574925"/>
          </a:xfrm>
          <a:prstGeom prst="rect">
            <a:avLst/>
          </a:prstGeom>
          <a:noFill/>
          <a:ln w="9525" algn="ctr">
            <a:solidFill>
              <a:srgbClr val="000000"/>
            </a:solidFill>
            <a:miter lim="800000"/>
            <a:headEnd/>
            <a:tailEnd/>
          </a:ln>
        </p:spPr>
      </p:sp>
      <p:sp>
        <p:nvSpPr>
          <p:cNvPr id="234501" name="Notes Placeholder 234500"/>
          <p:cNvSpPr>
            <a:spLocks noGrp="1" noChangeArrowheads="1"/>
          </p:cNvSpPr>
          <p:nvPr>
            <p:ph type="body" sz="quarter" idx="3"/>
          </p:nvPr>
        </p:nvSpPr>
        <p:spPr bwMode="auto">
          <a:xfrm>
            <a:off x="931387" y="3256868"/>
            <a:ext cx="7451090" cy="3087038"/>
          </a:xfrm>
          <a:prstGeom prst="rect">
            <a:avLst/>
          </a:prstGeom>
          <a:noFill/>
          <a:ln w="9525" cap="flat" cmpd="sng" algn="ctr">
            <a:noFill/>
            <a:prstDash val="solid"/>
            <a:miter lim="800000"/>
            <a:headEnd type="none" w="med" len="med"/>
            <a:tailEnd type="none" w="med" len="med"/>
          </a:ln>
          <a:effectLst/>
        </p:spPr>
        <p:txBody>
          <a:bodyPr vert="horz" wrap="square" lIns="90478" tIns="45239" rIns="90478" bIns="452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33797"/>
          <p:cNvSpPr>
            <a:spLocks noGrp="1" noChangeArrowheads="1"/>
          </p:cNvSpPr>
          <p:nvPr>
            <p:ph type="ftr" sz="quarter" idx="4"/>
          </p:nvPr>
        </p:nvSpPr>
        <p:spPr bwMode="auto">
          <a:xfrm>
            <a:off x="8" y="6514894"/>
            <a:ext cx="4036007" cy="341963"/>
          </a:xfrm>
          <a:prstGeom prst="rect">
            <a:avLst/>
          </a:prstGeom>
          <a:noFill/>
          <a:ln w="9525">
            <a:noFill/>
            <a:miter lim="800000"/>
            <a:headEnd/>
            <a:tailEnd/>
          </a:ln>
        </p:spPr>
        <p:txBody>
          <a:bodyPr vert="horz" wrap="square" lIns="90478" tIns="45239" rIns="90478" bIns="45239" numCol="1" anchor="b" anchorCtr="0" compatLnSpc="1">
            <a:prstTxWarp prst="textNoShape">
              <a:avLst/>
            </a:prstTxWarp>
          </a:bodyPr>
          <a:lstStyle>
            <a:lvl1pPr defTabSz="904719">
              <a:defRPr sz="1100">
                <a:latin typeface="Arial" charset="0"/>
              </a:defRPr>
            </a:lvl1pPr>
          </a:lstStyle>
          <a:p>
            <a:pPr>
              <a:defRPr/>
            </a:pPr>
            <a:endParaRPr lang="en-US"/>
          </a:p>
        </p:txBody>
      </p:sp>
      <p:sp>
        <p:nvSpPr>
          <p:cNvPr id="234503" name="Slide Number Placeholder 234502"/>
          <p:cNvSpPr>
            <a:spLocks noGrp="1" noChangeArrowheads="1"/>
          </p:cNvSpPr>
          <p:nvPr>
            <p:ph type="sldNum" sz="quarter" idx="5"/>
          </p:nvPr>
        </p:nvSpPr>
        <p:spPr bwMode="auto">
          <a:xfrm>
            <a:off x="5273552" y="6514894"/>
            <a:ext cx="4038163" cy="341963"/>
          </a:xfrm>
          <a:prstGeom prst="rect">
            <a:avLst/>
          </a:prstGeom>
          <a:noFill/>
          <a:ln w="9525" cap="flat" cmpd="sng" algn="ctr">
            <a:noFill/>
            <a:prstDash val="solid"/>
            <a:miter lim="800000"/>
            <a:headEnd type="none" w="med" len="med"/>
            <a:tailEnd type="none" w="med" len="med"/>
          </a:ln>
          <a:effectLst/>
        </p:spPr>
        <p:txBody>
          <a:bodyPr vert="horz" wrap="square" lIns="90478" tIns="45239" rIns="90478" bIns="45239" numCol="1" anchor="b" anchorCtr="0" compatLnSpc="1">
            <a:prstTxWarp prst="textNoShape">
              <a:avLst/>
            </a:prstTxWarp>
          </a:bodyPr>
          <a:lstStyle>
            <a:lvl1pPr algn="r" defTabSz="904719">
              <a:defRPr sz="1100">
                <a:latin typeface="Arial" charset="0"/>
              </a:defRPr>
            </a:lvl1pPr>
          </a:lstStyle>
          <a:p>
            <a:pPr>
              <a:defRPr/>
            </a:pPr>
            <a:fld id="{15A913A3-1527-464D-A6C6-CC7041BCC921}" type="slidenum">
              <a:rPr lang="en-US"/>
              <a:pPr>
                <a:defRPr/>
              </a:pPr>
              <a:t>‹#›</a:t>
            </a:fld>
            <a:endParaRPr lang="en-US"/>
          </a:p>
        </p:txBody>
      </p:sp>
    </p:spTree>
    <p:extLst>
      <p:ext uri="{BB962C8B-B14F-4D97-AF65-F5344CB8AC3E}">
        <p14:creationId xmlns:p14="http://schemas.microsoft.com/office/powerpoint/2010/main" val="115240611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4816"/>
          <p:cNvSpPr>
            <a:spLocks noGrp="1" noRot="1" noChangeAspect="1" noChangeArrowheads="1" noTextEdit="1"/>
          </p:cNvSpPr>
          <p:nvPr>
            <p:ph type="sldImg"/>
          </p:nvPr>
        </p:nvSpPr>
        <p:spPr>
          <a:ln cap="flat">
            <a:headEnd type="none" w="med" len="med"/>
            <a:tailEnd type="none" w="med" len="med"/>
          </a:ln>
        </p:spPr>
      </p:sp>
      <p:sp>
        <p:nvSpPr>
          <p:cNvPr id="34819" name="Rectangle 34817"/>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221101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644201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2987709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2616169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1257815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2527765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3546796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171801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1530704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2346714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2368884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405138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4060561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3295491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2229777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1952094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2887579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1221881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1309308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93070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300520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290977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286883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424194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303690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25936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2971" y="1234599"/>
            <a:ext cx="7337822" cy="2626360"/>
          </a:xfrm>
        </p:spPr>
        <p:txBody>
          <a:bodyPr anchor="b"/>
          <a:lstStyle>
            <a:lvl1pPr algn="ctr">
              <a:defRPr sz="4815"/>
            </a:lvl1pPr>
          </a:lstStyle>
          <a:p>
            <a:r>
              <a:rPr lang="en-US"/>
              <a:t>Click to edit Master title style</a:t>
            </a:r>
            <a:endParaRPr lang="en-CA"/>
          </a:p>
        </p:txBody>
      </p:sp>
      <p:sp>
        <p:nvSpPr>
          <p:cNvPr id="3" name="Subtitle 2"/>
          <p:cNvSpPr>
            <a:spLocks noGrp="1"/>
          </p:cNvSpPr>
          <p:nvPr>
            <p:ph type="subTitle" idx="1"/>
          </p:nvPr>
        </p:nvSpPr>
        <p:spPr>
          <a:xfrm>
            <a:off x="1222971" y="3962242"/>
            <a:ext cx="7337822" cy="1821338"/>
          </a:xfrm>
        </p:spPr>
        <p:txBody>
          <a:bodyPr/>
          <a:lstStyle>
            <a:lvl1pPr marL="0" indent="0" algn="ctr">
              <a:buNone/>
              <a:defRPr sz="1926"/>
            </a:lvl1pPr>
            <a:lvl2pPr marL="366903" indent="0" algn="ctr">
              <a:buNone/>
              <a:defRPr sz="1605"/>
            </a:lvl2pPr>
            <a:lvl3pPr marL="733806" indent="0" algn="ctr">
              <a:buNone/>
              <a:defRPr sz="1445"/>
            </a:lvl3pPr>
            <a:lvl4pPr marL="1100709" indent="0" algn="ctr">
              <a:buNone/>
              <a:defRPr sz="1284"/>
            </a:lvl4pPr>
            <a:lvl5pPr marL="1467612" indent="0" algn="ctr">
              <a:buNone/>
              <a:defRPr sz="1284"/>
            </a:lvl5pPr>
            <a:lvl6pPr marL="1834515" indent="0" algn="ctr">
              <a:buNone/>
              <a:defRPr sz="1284"/>
            </a:lvl6pPr>
            <a:lvl7pPr marL="2201418" indent="0" algn="ctr">
              <a:buNone/>
              <a:defRPr sz="1284"/>
            </a:lvl7pPr>
            <a:lvl8pPr marL="2568321" indent="0" algn="ctr">
              <a:buNone/>
              <a:defRPr sz="1284"/>
            </a:lvl8pPr>
            <a:lvl9pPr marL="2935224" indent="0" algn="ctr">
              <a:buNone/>
              <a:defRPr sz="1284"/>
            </a:lvl9pPr>
          </a:lstStyle>
          <a:p>
            <a:r>
              <a:rPr lang="en-US"/>
              <a:t>Click to edit Master subtitle style</a:t>
            </a:r>
            <a:endParaRPr lang="en-C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16718F-9D5E-4CAE-9216-E599F8857D4E}" type="slidenum">
              <a:rPr lang="en-US" smtClean="0"/>
              <a:pPr>
                <a:defRPr/>
              </a:pPr>
              <a:t>‹#›</a:t>
            </a:fld>
            <a:endParaRPr lang="en-US"/>
          </a:p>
        </p:txBody>
      </p:sp>
    </p:spTree>
    <p:extLst>
      <p:ext uri="{BB962C8B-B14F-4D97-AF65-F5344CB8AC3E}">
        <p14:creationId xmlns:p14="http://schemas.microsoft.com/office/powerpoint/2010/main" val="1956363516"/>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6C53D1-B00D-428E-8D6D-978CCD3C2269}" type="slidenum">
              <a:rPr lang="en-US" smtClean="0"/>
              <a:pPr>
                <a:defRPr/>
              </a:pPr>
              <a:t>‹#›</a:t>
            </a:fld>
            <a:endParaRPr lang="en-US"/>
          </a:p>
        </p:txBody>
      </p:sp>
    </p:spTree>
    <p:extLst>
      <p:ext uri="{BB962C8B-B14F-4D97-AF65-F5344CB8AC3E}">
        <p14:creationId xmlns:p14="http://schemas.microsoft.com/office/powerpoint/2010/main" val="388751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1505" y="401637"/>
            <a:ext cx="2109624" cy="6393022"/>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72634" y="401637"/>
            <a:ext cx="6206575" cy="63930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91DD44D-FDF9-46DC-99D9-E5895087FA62}" type="slidenum">
              <a:rPr lang="en-US" smtClean="0"/>
              <a:pPr>
                <a:defRPr/>
              </a:pPr>
              <a:t>‹#›</a:t>
            </a:fld>
            <a:endParaRPr lang="en-US"/>
          </a:p>
        </p:txBody>
      </p:sp>
    </p:spTree>
    <p:extLst>
      <p:ext uri="{BB962C8B-B14F-4D97-AF65-F5344CB8AC3E}">
        <p14:creationId xmlns:p14="http://schemas.microsoft.com/office/powerpoint/2010/main" val="286389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7F5B68-F619-41D3-8E7D-5FCA0516FADE}" type="slidenum">
              <a:rPr lang="en-US" smtClean="0"/>
              <a:pPr>
                <a:defRPr/>
              </a:pPr>
              <a:t>‹#›</a:t>
            </a:fld>
            <a:endParaRPr lang="en-US"/>
          </a:p>
        </p:txBody>
      </p:sp>
    </p:spTree>
    <p:extLst>
      <p:ext uri="{BB962C8B-B14F-4D97-AF65-F5344CB8AC3E}">
        <p14:creationId xmlns:p14="http://schemas.microsoft.com/office/powerpoint/2010/main" val="219324847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38" y="1880712"/>
            <a:ext cx="8438496" cy="3138011"/>
          </a:xfrm>
        </p:spPr>
        <p:txBody>
          <a:bodyPr anchor="b"/>
          <a:lstStyle>
            <a:lvl1pPr>
              <a:defRPr sz="4815"/>
            </a:lvl1pPr>
          </a:lstStyle>
          <a:p>
            <a:r>
              <a:rPr lang="en-US"/>
              <a:t>Click to edit Master title style</a:t>
            </a:r>
            <a:endParaRPr lang="en-CA"/>
          </a:p>
        </p:txBody>
      </p:sp>
      <p:sp>
        <p:nvSpPr>
          <p:cNvPr id="3" name="Text Placeholder 2"/>
          <p:cNvSpPr>
            <a:spLocks noGrp="1"/>
          </p:cNvSpPr>
          <p:nvPr>
            <p:ph type="body" idx="1"/>
          </p:nvPr>
        </p:nvSpPr>
        <p:spPr>
          <a:xfrm>
            <a:off x="667538" y="5048410"/>
            <a:ext cx="8438496" cy="1650206"/>
          </a:xfrm>
        </p:spPr>
        <p:txBody>
          <a:bodyPr/>
          <a:lstStyle>
            <a:lvl1pPr marL="0" indent="0">
              <a:buNone/>
              <a:defRPr sz="1926">
                <a:solidFill>
                  <a:schemeClr val="tx1">
                    <a:tint val="75000"/>
                  </a:schemeClr>
                </a:solidFill>
              </a:defRPr>
            </a:lvl1pPr>
            <a:lvl2pPr marL="366903" indent="0">
              <a:buNone/>
              <a:defRPr sz="1605">
                <a:solidFill>
                  <a:schemeClr val="tx1">
                    <a:tint val="75000"/>
                  </a:schemeClr>
                </a:solidFill>
              </a:defRPr>
            </a:lvl2pPr>
            <a:lvl3pPr marL="733806" indent="0">
              <a:buNone/>
              <a:defRPr sz="1445">
                <a:solidFill>
                  <a:schemeClr val="tx1">
                    <a:tint val="75000"/>
                  </a:schemeClr>
                </a:solidFill>
              </a:defRPr>
            </a:lvl3pPr>
            <a:lvl4pPr marL="1100709" indent="0">
              <a:buNone/>
              <a:defRPr sz="1284">
                <a:solidFill>
                  <a:schemeClr val="tx1">
                    <a:tint val="75000"/>
                  </a:schemeClr>
                </a:solidFill>
              </a:defRPr>
            </a:lvl4pPr>
            <a:lvl5pPr marL="1467612" indent="0">
              <a:buNone/>
              <a:defRPr sz="1284">
                <a:solidFill>
                  <a:schemeClr val="tx1">
                    <a:tint val="75000"/>
                  </a:schemeClr>
                </a:solidFill>
              </a:defRPr>
            </a:lvl5pPr>
            <a:lvl6pPr marL="1834515" indent="0">
              <a:buNone/>
              <a:defRPr sz="1284">
                <a:solidFill>
                  <a:schemeClr val="tx1">
                    <a:tint val="75000"/>
                  </a:schemeClr>
                </a:solidFill>
              </a:defRPr>
            </a:lvl6pPr>
            <a:lvl7pPr marL="2201418" indent="0">
              <a:buNone/>
              <a:defRPr sz="1284">
                <a:solidFill>
                  <a:schemeClr val="tx1">
                    <a:tint val="75000"/>
                  </a:schemeClr>
                </a:solidFill>
              </a:defRPr>
            </a:lvl7pPr>
            <a:lvl8pPr marL="2568321" indent="0">
              <a:buNone/>
              <a:defRPr sz="1284">
                <a:solidFill>
                  <a:schemeClr val="tx1">
                    <a:tint val="75000"/>
                  </a:schemeClr>
                </a:solidFill>
              </a:defRPr>
            </a:lvl8pPr>
            <a:lvl9pPr marL="2935224" indent="0">
              <a:buNone/>
              <a:defRPr sz="128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1B6D6C-76EF-48AE-BF82-3F97126E3694}" type="slidenum">
              <a:rPr lang="en-US" smtClean="0"/>
              <a:pPr>
                <a:defRPr/>
              </a:pPr>
              <a:t>‹#›</a:t>
            </a:fld>
            <a:endParaRPr lang="en-US"/>
          </a:p>
        </p:txBody>
      </p:sp>
    </p:spTree>
    <p:extLst>
      <p:ext uri="{BB962C8B-B14F-4D97-AF65-F5344CB8AC3E}">
        <p14:creationId xmlns:p14="http://schemas.microsoft.com/office/powerpoint/2010/main" val="124242397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72634" y="2008187"/>
            <a:ext cx="4158099" cy="4786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953030" y="2008187"/>
            <a:ext cx="4158099" cy="4786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F8A61F-34AD-437E-8CF1-F15734C4D305}" type="slidenum">
              <a:rPr lang="en-US" smtClean="0"/>
              <a:pPr>
                <a:defRPr/>
              </a:pPr>
              <a:t>‹#›</a:t>
            </a:fld>
            <a:endParaRPr lang="en-US"/>
          </a:p>
        </p:txBody>
      </p:sp>
    </p:spTree>
    <p:extLst>
      <p:ext uri="{BB962C8B-B14F-4D97-AF65-F5344CB8AC3E}">
        <p14:creationId xmlns:p14="http://schemas.microsoft.com/office/powerpoint/2010/main" val="1209037897"/>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908" y="401638"/>
            <a:ext cx="8438496" cy="1458119"/>
          </a:xfrm>
        </p:spPr>
        <p:txBody>
          <a:bodyPr/>
          <a:lstStyle/>
          <a:p>
            <a:r>
              <a:rPr lang="en-US"/>
              <a:t>Click to edit Master title style</a:t>
            </a:r>
            <a:endParaRPr lang="en-CA"/>
          </a:p>
        </p:txBody>
      </p:sp>
      <p:sp>
        <p:nvSpPr>
          <p:cNvPr id="3" name="Text Placeholder 2"/>
          <p:cNvSpPr>
            <a:spLocks noGrp="1"/>
          </p:cNvSpPr>
          <p:nvPr>
            <p:ph type="body" idx="1"/>
          </p:nvPr>
        </p:nvSpPr>
        <p:spPr>
          <a:xfrm>
            <a:off x="673908" y="1849279"/>
            <a:ext cx="4138990" cy="906303"/>
          </a:xfrm>
        </p:spPr>
        <p:txBody>
          <a:bodyPr anchor="b"/>
          <a:lstStyle>
            <a:lvl1pPr marL="0" indent="0">
              <a:buNone/>
              <a:defRPr sz="1926" b="1"/>
            </a:lvl1pPr>
            <a:lvl2pPr marL="366903" indent="0">
              <a:buNone/>
              <a:defRPr sz="1605" b="1"/>
            </a:lvl2pPr>
            <a:lvl3pPr marL="733806" indent="0">
              <a:buNone/>
              <a:defRPr sz="1445" b="1"/>
            </a:lvl3pPr>
            <a:lvl4pPr marL="1100709" indent="0">
              <a:buNone/>
              <a:defRPr sz="1284" b="1"/>
            </a:lvl4pPr>
            <a:lvl5pPr marL="1467612" indent="0">
              <a:buNone/>
              <a:defRPr sz="1284" b="1"/>
            </a:lvl5pPr>
            <a:lvl6pPr marL="1834515" indent="0">
              <a:buNone/>
              <a:defRPr sz="1284" b="1"/>
            </a:lvl6pPr>
            <a:lvl7pPr marL="2201418" indent="0">
              <a:buNone/>
              <a:defRPr sz="1284" b="1"/>
            </a:lvl7pPr>
            <a:lvl8pPr marL="2568321" indent="0">
              <a:buNone/>
              <a:defRPr sz="1284" b="1"/>
            </a:lvl8pPr>
            <a:lvl9pPr marL="2935224" indent="0">
              <a:buNone/>
              <a:defRPr sz="1284" b="1"/>
            </a:lvl9pPr>
          </a:lstStyle>
          <a:p>
            <a:pPr lvl="0"/>
            <a:r>
              <a:rPr lang="en-US"/>
              <a:t>Edit Master text styles</a:t>
            </a:r>
          </a:p>
        </p:txBody>
      </p:sp>
      <p:sp>
        <p:nvSpPr>
          <p:cNvPr id="4" name="Content Placeholder 3"/>
          <p:cNvSpPr>
            <a:spLocks noGrp="1"/>
          </p:cNvSpPr>
          <p:nvPr>
            <p:ph sz="half" idx="2"/>
          </p:nvPr>
        </p:nvSpPr>
        <p:spPr>
          <a:xfrm>
            <a:off x="673908" y="2755582"/>
            <a:ext cx="4138990" cy="40530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953030" y="1849279"/>
            <a:ext cx="4159374" cy="906303"/>
          </a:xfrm>
        </p:spPr>
        <p:txBody>
          <a:bodyPr anchor="b"/>
          <a:lstStyle>
            <a:lvl1pPr marL="0" indent="0">
              <a:buNone/>
              <a:defRPr sz="1926" b="1"/>
            </a:lvl1pPr>
            <a:lvl2pPr marL="366903" indent="0">
              <a:buNone/>
              <a:defRPr sz="1605" b="1"/>
            </a:lvl2pPr>
            <a:lvl3pPr marL="733806" indent="0">
              <a:buNone/>
              <a:defRPr sz="1445" b="1"/>
            </a:lvl3pPr>
            <a:lvl4pPr marL="1100709" indent="0">
              <a:buNone/>
              <a:defRPr sz="1284" b="1"/>
            </a:lvl4pPr>
            <a:lvl5pPr marL="1467612" indent="0">
              <a:buNone/>
              <a:defRPr sz="1284" b="1"/>
            </a:lvl5pPr>
            <a:lvl6pPr marL="1834515" indent="0">
              <a:buNone/>
              <a:defRPr sz="1284" b="1"/>
            </a:lvl6pPr>
            <a:lvl7pPr marL="2201418" indent="0">
              <a:buNone/>
              <a:defRPr sz="1284" b="1"/>
            </a:lvl7pPr>
            <a:lvl8pPr marL="2568321" indent="0">
              <a:buNone/>
              <a:defRPr sz="1284" b="1"/>
            </a:lvl8pPr>
            <a:lvl9pPr marL="2935224" indent="0">
              <a:buNone/>
              <a:defRPr sz="1284" b="1"/>
            </a:lvl9pPr>
          </a:lstStyle>
          <a:p>
            <a:pPr lvl="0"/>
            <a:r>
              <a:rPr lang="en-US"/>
              <a:t>Edit Master text styles</a:t>
            </a:r>
          </a:p>
        </p:txBody>
      </p:sp>
      <p:sp>
        <p:nvSpPr>
          <p:cNvPr id="6" name="Content Placeholder 5"/>
          <p:cNvSpPr>
            <a:spLocks noGrp="1"/>
          </p:cNvSpPr>
          <p:nvPr>
            <p:ph sz="quarter" idx="4"/>
          </p:nvPr>
        </p:nvSpPr>
        <p:spPr>
          <a:xfrm>
            <a:off x="4953030" y="2755582"/>
            <a:ext cx="4159374" cy="40530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449E06F-F5FB-4B9A-B5CF-F1A1EAB5FB30}" type="slidenum">
              <a:rPr lang="en-US" smtClean="0"/>
              <a:pPr>
                <a:defRPr/>
              </a:pPr>
              <a:t>‹#›</a:t>
            </a:fld>
            <a:endParaRPr lang="en-US"/>
          </a:p>
        </p:txBody>
      </p:sp>
    </p:spTree>
    <p:extLst>
      <p:ext uri="{BB962C8B-B14F-4D97-AF65-F5344CB8AC3E}">
        <p14:creationId xmlns:p14="http://schemas.microsoft.com/office/powerpoint/2010/main" val="352355226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CBFE9F2-D100-4647-B26C-6F249C2BAAAD}" type="slidenum">
              <a:rPr lang="en-US" smtClean="0"/>
              <a:pPr>
                <a:defRPr/>
              </a:pPr>
              <a:t>‹#›</a:t>
            </a:fld>
            <a:endParaRPr lang="en-US"/>
          </a:p>
        </p:txBody>
      </p:sp>
    </p:spTree>
    <p:extLst>
      <p:ext uri="{BB962C8B-B14F-4D97-AF65-F5344CB8AC3E}">
        <p14:creationId xmlns:p14="http://schemas.microsoft.com/office/powerpoint/2010/main" val="316709271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734A779-9C8A-44D4-861D-A8A7157E95AF}" type="slidenum">
              <a:rPr lang="en-US" smtClean="0"/>
              <a:pPr>
                <a:defRPr/>
              </a:pPr>
              <a:t>‹#›</a:t>
            </a:fld>
            <a:endParaRPr lang="en-US"/>
          </a:p>
        </p:txBody>
      </p:sp>
    </p:spTree>
    <p:extLst>
      <p:ext uri="{BB962C8B-B14F-4D97-AF65-F5344CB8AC3E}">
        <p14:creationId xmlns:p14="http://schemas.microsoft.com/office/powerpoint/2010/main" val="349328178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908" y="502920"/>
            <a:ext cx="3155518" cy="1760220"/>
          </a:xfrm>
        </p:spPr>
        <p:txBody>
          <a:bodyPr anchor="b"/>
          <a:lstStyle>
            <a:lvl1pPr>
              <a:defRPr sz="2568"/>
            </a:lvl1pPr>
          </a:lstStyle>
          <a:p>
            <a:r>
              <a:rPr lang="en-US"/>
              <a:t>Click to edit Master title style</a:t>
            </a:r>
            <a:endParaRPr lang="en-CA"/>
          </a:p>
        </p:txBody>
      </p:sp>
      <p:sp>
        <p:nvSpPr>
          <p:cNvPr id="3" name="Content Placeholder 2"/>
          <p:cNvSpPr>
            <a:spLocks noGrp="1"/>
          </p:cNvSpPr>
          <p:nvPr>
            <p:ph idx="1"/>
          </p:nvPr>
        </p:nvSpPr>
        <p:spPr>
          <a:xfrm>
            <a:off x="4159374" y="1086168"/>
            <a:ext cx="4953030" cy="5360988"/>
          </a:xfrm>
        </p:spPr>
        <p:txBody>
          <a:bodyPr/>
          <a:lstStyle>
            <a:lvl1pPr>
              <a:defRPr sz="2568"/>
            </a:lvl1pPr>
            <a:lvl2pPr>
              <a:defRPr sz="2247"/>
            </a:lvl2pPr>
            <a:lvl3pPr>
              <a:defRPr sz="1926"/>
            </a:lvl3pPr>
            <a:lvl4pPr>
              <a:defRPr sz="1605"/>
            </a:lvl4pPr>
            <a:lvl5pPr>
              <a:defRPr sz="1605"/>
            </a:lvl5pPr>
            <a:lvl6pPr>
              <a:defRPr sz="1605"/>
            </a:lvl6pPr>
            <a:lvl7pPr>
              <a:defRPr sz="1605"/>
            </a:lvl7pPr>
            <a:lvl8pPr>
              <a:defRPr sz="1605"/>
            </a:lvl8pPr>
            <a:lvl9pPr>
              <a:defRPr sz="16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73908" y="2263140"/>
            <a:ext cx="3155518" cy="4192747"/>
          </a:xfrm>
        </p:spPr>
        <p:txBody>
          <a:bodyPr/>
          <a:lstStyle>
            <a:lvl1pPr marL="0" indent="0">
              <a:buNone/>
              <a:defRPr sz="1284"/>
            </a:lvl1pPr>
            <a:lvl2pPr marL="366903" indent="0">
              <a:buNone/>
              <a:defRPr sz="1124"/>
            </a:lvl2pPr>
            <a:lvl3pPr marL="733806" indent="0">
              <a:buNone/>
              <a:defRPr sz="963"/>
            </a:lvl3pPr>
            <a:lvl4pPr marL="1100709" indent="0">
              <a:buNone/>
              <a:defRPr sz="803"/>
            </a:lvl4pPr>
            <a:lvl5pPr marL="1467612" indent="0">
              <a:buNone/>
              <a:defRPr sz="803"/>
            </a:lvl5pPr>
            <a:lvl6pPr marL="1834515" indent="0">
              <a:buNone/>
              <a:defRPr sz="803"/>
            </a:lvl6pPr>
            <a:lvl7pPr marL="2201418" indent="0">
              <a:buNone/>
              <a:defRPr sz="803"/>
            </a:lvl7pPr>
            <a:lvl8pPr marL="2568321" indent="0">
              <a:buNone/>
              <a:defRPr sz="803"/>
            </a:lvl8pPr>
            <a:lvl9pPr marL="2935224" indent="0">
              <a:buNone/>
              <a:defRPr sz="803"/>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CF363D-E922-4D67-9704-741F3E6AEF54}" type="slidenum">
              <a:rPr lang="en-US" smtClean="0"/>
              <a:pPr>
                <a:defRPr/>
              </a:pPr>
              <a:t>‹#›</a:t>
            </a:fld>
            <a:endParaRPr lang="en-US"/>
          </a:p>
        </p:txBody>
      </p:sp>
    </p:spTree>
    <p:extLst>
      <p:ext uri="{BB962C8B-B14F-4D97-AF65-F5344CB8AC3E}">
        <p14:creationId xmlns:p14="http://schemas.microsoft.com/office/powerpoint/2010/main" val="312231153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908" y="502920"/>
            <a:ext cx="3155518" cy="1760220"/>
          </a:xfrm>
        </p:spPr>
        <p:txBody>
          <a:bodyPr anchor="b"/>
          <a:lstStyle>
            <a:lvl1pPr>
              <a:defRPr sz="2568"/>
            </a:lvl1pPr>
          </a:lstStyle>
          <a:p>
            <a:r>
              <a:rPr lang="en-US"/>
              <a:t>Click to edit Master title style</a:t>
            </a:r>
            <a:endParaRPr lang="en-CA"/>
          </a:p>
        </p:txBody>
      </p:sp>
      <p:sp>
        <p:nvSpPr>
          <p:cNvPr id="3" name="Picture Placeholder 2"/>
          <p:cNvSpPr>
            <a:spLocks noGrp="1"/>
          </p:cNvSpPr>
          <p:nvPr>
            <p:ph type="pic" idx="1"/>
          </p:nvPr>
        </p:nvSpPr>
        <p:spPr>
          <a:xfrm>
            <a:off x="4159374" y="1086168"/>
            <a:ext cx="4953030" cy="5360988"/>
          </a:xfrm>
        </p:spPr>
        <p:txBody>
          <a:bodyPr/>
          <a:lstStyle>
            <a:lvl1pPr marL="0" indent="0">
              <a:buNone/>
              <a:defRPr sz="2568"/>
            </a:lvl1pPr>
            <a:lvl2pPr marL="366903" indent="0">
              <a:buNone/>
              <a:defRPr sz="2247"/>
            </a:lvl2pPr>
            <a:lvl3pPr marL="733806" indent="0">
              <a:buNone/>
              <a:defRPr sz="1926"/>
            </a:lvl3pPr>
            <a:lvl4pPr marL="1100709" indent="0">
              <a:buNone/>
              <a:defRPr sz="1605"/>
            </a:lvl4pPr>
            <a:lvl5pPr marL="1467612" indent="0">
              <a:buNone/>
              <a:defRPr sz="1605"/>
            </a:lvl5pPr>
            <a:lvl6pPr marL="1834515" indent="0">
              <a:buNone/>
              <a:defRPr sz="1605"/>
            </a:lvl6pPr>
            <a:lvl7pPr marL="2201418" indent="0">
              <a:buNone/>
              <a:defRPr sz="1605"/>
            </a:lvl7pPr>
            <a:lvl8pPr marL="2568321" indent="0">
              <a:buNone/>
              <a:defRPr sz="1605"/>
            </a:lvl8pPr>
            <a:lvl9pPr marL="2935224" indent="0">
              <a:buNone/>
              <a:defRPr sz="1605"/>
            </a:lvl9pPr>
          </a:lstStyle>
          <a:p>
            <a:endParaRPr lang="en-CA"/>
          </a:p>
        </p:txBody>
      </p:sp>
      <p:sp>
        <p:nvSpPr>
          <p:cNvPr id="4" name="Text Placeholder 3"/>
          <p:cNvSpPr>
            <a:spLocks noGrp="1"/>
          </p:cNvSpPr>
          <p:nvPr>
            <p:ph type="body" sz="half" idx="2"/>
          </p:nvPr>
        </p:nvSpPr>
        <p:spPr>
          <a:xfrm>
            <a:off x="673908" y="2263140"/>
            <a:ext cx="3155518" cy="4192747"/>
          </a:xfrm>
        </p:spPr>
        <p:txBody>
          <a:bodyPr/>
          <a:lstStyle>
            <a:lvl1pPr marL="0" indent="0">
              <a:buNone/>
              <a:defRPr sz="1284"/>
            </a:lvl1pPr>
            <a:lvl2pPr marL="366903" indent="0">
              <a:buNone/>
              <a:defRPr sz="1124"/>
            </a:lvl2pPr>
            <a:lvl3pPr marL="733806" indent="0">
              <a:buNone/>
              <a:defRPr sz="963"/>
            </a:lvl3pPr>
            <a:lvl4pPr marL="1100709" indent="0">
              <a:buNone/>
              <a:defRPr sz="803"/>
            </a:lvl4pPr>
            <a:lvl5pPr marL="1467612" indent="0">
              <a:buNone/>
              <a:defRPr sz="803"/>
            </a:lvl5pPr>
            <a:lvl6pPr marL="1834515" indent="0">
              <a:buNone/>
              <a:defRPr sz="803"/>
            </a:lvl6pPr>
            <a:lvl7pPr marL="2201418" indent="0">
              <a:buNone/>
              <a:defRPr sz="803"/>
            </a:lvl7pPr>
            <a:lvl8pPr marL="2568321" indent="0">
              <a:buNone/>
              <a:defRPr sz="803"/>
            </a:lvl8pPr>
            <a:lvl9pPr marL="2935224" indent="0">
              <a:buNone/>
              <a:defRPr sz="803"/>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210475A-B058-4AE2-A932-C2620832EDCB}" type="slidenum">
              <a:rPr lang="en-US" smtClean="0"/>
              <a:pPr>
                <a:defRPr/>
              </a:pPr>
              <a:t>‹#›</a:t>
            </a:fld>
            <a:endParaRPr lang="en-US"/>
          </a:p>
        </p:txBody>
      </p:sp>
    </p:spTree>
    <p:extLst>
      <p:ext uri="{BB962C8B-B14F-4D97-AF65-F5344CB8AC3E}">
        <p14:creationId xmlns:p14="http://schemas.microsoft.com/office/powerpoint/2010/main" val="352191912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634" y="401638"/>
            <a:ext cx="8438496" cy="1458119"/>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72634" y="2008187"/>
            <a:ext cx="8438496" cy="4786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72634" y="6991985"/>
            <a:ext cx="2201347" cy="401638"/>
          </a:xfrm>
          <a:prstGeom prst="rect">
            <a:avLst/>
          </a:prstGeom>
        </p:spPr>
        <p:txBody>
          <a:bodyPr vert="horz" lIns="91440" tIns="45720" rIns="91440" bIns="45720" rtlCol="0" anchor="ctr"/>
          <a:lstStyle>
            <a:lvl1pPr algn="l">
              <a:defRPr sz="963">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240872" y="6991985"/>
            <a:ext cx="3302020" cy="401638"/>
          </a:xfrm>
          <a:prstGeom prst="rect">
            <a:avLst/>
          </a:prstGeom>
        </p:spPr>
        <p:txBody>
          <a:bodyPr vert="horz" lIns="91440" tIns="45720" rIns="91440" bIns="45720" rtlCol="0" anchor="ctr"/>
          <a:lstStyle>
            <a:lvl1pPr algn="ctr">
              <a:defRPr sz="963">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909782" y="6991985"/>
            <a:ext cx="2201347" cy="401638"/>
          </a:xfrm>
          <a:prstGeom prst="rect">
            <a:avLst/>
          </a:prstGeom>
        </p:spPr>
        <p:txBody>
          <a:bodyPr vert="horz" lIns="91440" tIns="45720" rIns="91440" bIns="45720" rtlCol="0" anchor="ctr"/>
          <a:lstStyle>
            <a:lvl1pPr algn="r">
              <a:defRPr sz="963">
                <a:solidFill>
                  <a:schemeClr val="tx1">
                    <a:tint val="75000"/>
                  </a:schemeClr>
                </a:solidFill>
              </a:defRPr>
            </a:lvl1pPr>
          </a:lstStyle>
          <a:p>
            <a:pPr>
              <a:defRPr/>
            </a:pPr>
            <a:fld id="{68ED1C7B-839E-4C9C-BFA1-BC3CAE2663B6}" type="slidenum">
              <a:rPr lang="en-US" smtClean="0"/>
              <a:pPr>
                <a:defRPr/>
              </a:pPr>
              <a:t>‹#›</a:t>
            </a:fld>
            <a:endParaRPr lang="en-US"/>
          </a:p>
        </p:txBody>
      </p:sp>
    </p:spTree>
    <p:extLst>
      <p:ext uri="{BB962C8B-B14F-4D97-AF65-F5344CB8AC3E}">
        <p14:creationId xmlns:p14="http://schemas.microsoft.com/office/powerpoint/2010/main" val="1535215410"/>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ransition>
    <p:fade thruBlk="1"/>
  </p:transition>
  <p:hf sldNum="0" hdr="0" ftr="0" dt="0"/>
  <p:txStyles>
    <p:titleStyle>
      <a:lvl1pPr algn="l" defTabSz="733806" rtl="0" eaLnBrk="1" latinLnBrk="0" hangingPunct="1">
        <a:lnSpc>
          <a:spcPct val="90000"/>
        </a:lnSpc>
        <a:spcBef>
          <a:spcPct val="0"/>
        </a:spcBef>
        <a:buNone/>
        <a:defRPr sz="3531" kern="1200">
          <a:solidFill>
            <a:schemeClr val="tx1"/>
          </a:solidFill>
          <a:latin typeface="+mj-lt"/>
          <a:ea typeface="+mj-ea"/>
          <a:cs typeface="+mj-cs"/>
        </a:defRPr>
      </a:lvl1pPr>
    </p:titleStyle>
    <p:bodyStyle>
      <a:lvl1pPr marL="183452" indent="-183452" algn="l" defTabSz="733806" rtl="0" eaLnBrk="1" latinLnBrk="0" hangingPunct="1">
        <a:lnSpc>
          <a:spcPct val="90000"/>
        </a:lnSpc>
        <a:spcBef>
          <a:spcPts val="803"/>
        </a:spcBef>
        <a:buFont typeface="Arial" panose="020B0604020202020204" pitchFamily="34" charset="0"/>
        <a:buChar char="•"/>
        <a:defRPr sz="2247" kern="1200">
          <a:solidFill>
            <a:schemeClr val="tx1"/>
          </a:solidFill>
          <a:latin typeface="+mn-lt"/>
          <a:ea typeface="+mn-ea"/>
          <a:cs typeface="+mn-cs"/>
        </a:defRPr>
      </a:lvl1pPr>
      <a:lvl2pPr marL="550355" indent="-183452" algn="l" defTabSz="733806" rtl="0" eaLnBrk="1" latinLnBrk="0" hangingPunct="1">
        <a:lnSpc>
          <a:spcPct val="90000"/>
        </a:lnSpc>
        <a:spcBef>
          <a:spcPts val="401"/>
        </a:spcBef>
        <a:buFont typeface="Arial" panose="020B0604020202020204" pitchFamily="34" charset="0"/>
        <a:buChar char="•"/>
        <a:defRPr sz="1926" kern="1200">
          <a:solidFill>
            <a:schemeClr val="tx1"/>
          </a:solidFill>
          <a:latin typeface="+mn-lt"/>
          <a:ea typeface="+mn-ea"/>
          <a:cs typeface="+mn-cs"/>
        </a:defRPr>
      </a:lvl2pPr>
      <a:lvl3pPr marL="917258" indent="-183452" algn="l" defTabSz="733806" rtl="0" eaLnBrk="1" latinLnBrk="0" hangingPunct="1">
        <a:lnSpc>
          <a:spcPct val="90000"/>
        </a:lnSpc>
        <a:spcBef>
          <a:spcPts val="401"/>
        </a:spcBef>
        <a:buFont typeface="Arial" panose="020B0604020202020204" pitchFamily="34" charset="0"/>
        <a:buChar char="•"/>
        <a:defRPr sz="1605" kern="1200">
          <a:solidFill>
            <a:schemeClr val="tx1"/>
          </a:solidFill>
          <a:latin typeface="+mn-lt"/>
          <a:ea typeface="+mn-ea"/>
          <a:cs typeface="+mn-cs"/>
        </a:defRPr>
      </a:lvl3pPr>
      <a:lvl4pPr marL="1284161" indent="-183452" algn="l" defTabSz="733806" rtl="0" eaLnBrk="1" latinLnBrk="0" hangingPunct="1">
        <a:lnSpc>
          <a:spcPct val="90000"/>
        </a:lnSpc>
        <a:spcBef>
          <a:spcPts val="401"/>
        </a:spcBef>
        <a:buFont typeface="Arial" panose="020B0604020202020204" pitchFamily="34" charset="0"/>
        <a:buChar char="•"/>
        <a:defRPr sz="1445" kern="1200">
          <a:solidFill>
            <a:schemeClr val="tx1"/>
          </a:solidFill>
          <a:latin typeface="+mn-lt"/>
          <a:ea typeface="+mn-ea"/>
          <a:cs typeface="+mn-cs"/>
        </a:defRPr>
      </a:lvl4pPr>
      <a:lvl5pPr marL="1651064" indent="-183452" algn="l" defTabSz="733806" rtl="0" eaLnBrk="1" latinLnBrk="0" hangingPunct="1">
        <a:lnSpc>
          <a:spcPct val="90000"/>
        </a:lnSpc>
        <a:spcBef>
          <a:spcPts val="401"/>
        </a:spcBef>
        <a:buFont typeface="Arial" panose="020B0604020202020204" pitchFamily="34" charset="0"/>
        <a:buChar char="•"/>
        <a:defRPr sz="1445" kern="1200">
          <a:solidFill>
            <a:schemeClr val="tx1"/>
          </a:solidFill>
          <a:latin typeface="+mn-lt"/>
          <a:ea typeface="+mn-ea"/>
          <a:cs typeface="+mn-cs"/>
        </a:defRPr>
      </a:lvl5pPr>
      <a:lvl6pPr marL="2017967" indent="-183452" algn="l" defTabSz="733806" rtl="0" eaLnBrk="1" latinLnBrk="0" hangingPunct="1">
        <a:lnSpc>
          <a:spcPct val="90000"/>
        </a:lnSpc>
        <a:spcBef>
          <a:spcPts val="401"/>
        </a:spcBef>
        <a:buFont typeface="Arial" panose="020B0604020202020204" pitchFamily="34" charset="0"/>
        <a:buChar char="•"/>
        <a:defRPr sz="1445" kern="1200">
          <a:solidFill>
            <a:schemeClr val="tx1"/>
          </a:solidFill>
          <a:latin typeface="+mn-lt"/>
          <a:ea typeface="+mn-ea"/>
          <a:cs typeface="+mn-cs"/>
        </a:defRPr>
      </a:lvl6pPr>
      <a:lvl7pPr marL="2384870" indent="-183452" algn="l" defTabSz="733806" rtl="0" eaLnBrk="1" latinLnBrk="0" hangingPunct="1">
        <a:lnSpc>
          <a:spcPct val="90000"/>
        </a:lnSpc>
        <a:spcBef>
          <a:spcPts val="401"/>
        </a:spcBef>
        <a:buFont typeface="Arial" panose="020B0604020202020204" pitchFamily="34" charset="0"/>
        <a:buChar char="•"/>
        <a:defRPr sz="1445" kern="1200">
          <a:solidFill>
            <a:schemeClr val="tx1"/>
          </a:solidFill>
          <a:latin typeface="+mn-lt"/>
          <a:ea typeface="+mn-ea"/>
          <a:cs typeface="+mn-cs"/>
        </a:defRPr>
      </a:lvl7pPr>
      <a:lvl8pPr marL="2751773" indent="-183452" algn="l" defTabSz="733806" rtl="0" eaLnBrk="1" latinLnBrk="0" hangingPunct="1">
        <a:lnSpc>
          <a:spcPct val="90000"/>
        </a:lnSpc>
        <a:spcBef>
          <a:spcPts val="401"/>
        </a:spcBef>
        <a:buFont typeface="Arial" panose="020B0604020202020204" pitchFamily="34" charset="0"/>
        <a:buChar char="•"/>
        <a:defRPr sz="1445" kern="1200">
          <a:solidFill>
            <a:schemeClr val="tx1"/>
          </a:solidFill>
          <a:latin typeface="+mn-lt"/>
          <a:ea typeface="+mn-ea"/>
          <a:cs typeface="+mn-cs"/>
        </a:defRPr>
      </a:lvl8pPr>
      <a:lvl9pPr marL="3118676" indent="-183452" algn="l" defTabSz="733806" rtl="0" eaLnBrk="1" latinLnBrk="0" hangingPunct="1">
        <a:lnSpc>
          <a:spcPct val="90000"/>
        </a:lnSpc>
        <a:spcBef>
          <a:spcPts val="401"/>
        </a:spcBef>
        <a:buFont typeface="Arial" panose="020B0604020202020204" pitchFamily="34" charset="0"/>
        <a:buChar char="•"/>
        <a:defRPr sz="1445" kern="1200">
          <a:solidFill>
            <a:schemeClr val="tx1"/>
          </a:solidFill>
          <a:latin typeface="+mn-lt"/>
          <a:ea typeface="+mn-ea"/>
          <a:cs typeface="+mn-cs"/>
        </a:defRPr>
      </a:lvl9pPr>
    </p:bodyStyle>
    <p:otherStyle>
      <a:defPPr>
        <a:defRPr lang="en-US"/>
      </a:defPPr>
      <a:lvl1pPr marL="0" algn="l" defTabSz="733806" rtl="0" eaLnBrk="1" latinLnBrk="0" hangingPunct="1">
        <a:defRPr sz="1445" kern="1200">
          <a:solidFill>
            <a:schemeClr val="tx1"/>
          </a:solidFill>
          <a:latin typeface="+mn-lt"/>
          <a:ea typeface="+mn-ea"/>
          <a:cs typeface="+mn-cs"/>
        </a:defRPr>
      </a:lvl1pPr>
      <a:lvl2pPr marL="366903" algn="l" defTabSz="733806" rtl="0" eaLnBrk="1" latinLnBrk="0" hangingPunct="1">
        <a:defRPr sz="1445" kern="1200">
          <a:solidFill>
            <a:schemeClr val="tx1"/>
          </a:solidFill>
          <a:latin typeface="+mn-lt"/>
          <a:ea typeface="+mn-ea"/>
          <a:cs typeface="+mn-cs"/>
        </a:defRPr>
      </a:lvl2pPr>
      <a:lvl3pPr marL="733806" algn="l" defTabSz="733806" rtl="0" eaLnBrk="1" latinLnBrk="0" hangingPunct="1">
        <a:defRPr sz="1445" kern="1200">
          <a:solidFill>
            <a:schemeClr val="tx1"/>
          </a:solidFill>
          <a:latin typeface="+mn-lt"/>
          <a:ea typeface="+mn-ea"/>
          <a:cs typeface="+mn-cs"/>
        </a:defRPr>
      </a:lvl3pPr>
      <a:lvl4pPr marL="1100709" algn="l" defTabSz="733806" rtl="0" eaLnBrk="1" latinLnBrk="0" hangingPunct="1">
        <a:defRPr sz="1445" kern="1200">
          <a:solidFill>
            <a:schemeClr val="tx1"/>
          </a:solidFill>
          <a:latin typeface="+mn-lt"/>
          <a:ea typeface="+mn-ea"/>
          <a:cs typeface="+mn-cs"/>
        </a:defRPr>
      </a:lvl4pPr>
      <a:lvl5pPr marL="1467612" algn="l" defTabSz="733806" rtl="0" eaLnBrk="1" latinLnBrk="0" hangingPunct="1">
        <a:defRPr sz="1445" kern="1200">
          <a:solidFill>
            <a:schemeClr val="tx1"/>
          </a:solidFill>
          <a:latin typeface="+mn-lt"/>
          <a:ea typeface="+mn-ea"/>
          <a:cs typeface="+mn-cs"/>
        </a:defRPr>
      </a:lvl5pPr>
      <a:lvl6pPr marL="1834515" algn="l" defTabSz="733806" rtl="0" eaLnBrk="1" latinLnBrk="0" hangingPunct="1">
        <a:defRPr sz="1445" kern="1200">
          <a:solidFill>
            <a:schemeClr val="tx1"/>
          </a:solidFill>
          <a:latin typeface="+mn-lt"/>
          <a:ea typeface="+mn-ea"/>
          <a:cs typeface="+mn-cs"/>
        </a:defRPr>
      </a:lvl6pPr>
      <a:lvl7pPr marL="2201418" algn="l" defTabSz="733806" rtl="0" eaLnBrk="1" latinLnBrk="0" hangingPunct="1">
        <a:defRPr sz="1445" kern="1200">
          <a:solidFill>
            <a:schemeClr val="tx1"/>
          </a:solidFill>
          <a:latin typeface="+mn-lt"/>
          <a:ea typeface="+mn-ea"/>
          <a:cs typeface="+mn-cs"/>
        </a:defRPr>
      </a:lvl7pPr>
      <a:lvl8pPr marL="2568321" algn="l" defTabSz="733806" rtl="0" eaLnBrk="1" latinLnBrk="0" hangingPunct="1">
        <a:defRPr sz="1445" kern="1200">
          <a:solidFill>
            <a:schemeClr val="tx1"/>
          </a:solidFill>
          <a:latin typeface="+mn-lt"/>
          <a:ea typeface="+mn-ea"/>
          <a:cs typeface="+mn-cs"/>
        </a:defRPr>
      </a:lvl8pPr>
      <a:lvl9pPr marL="2935224" algn="l" defTabSz="733806" rtl="0" eaLnBrk="1" latinLnBrk="0" hangingPunct="1">
        <a:defRPr sz="14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png"/><Relationship Id="rId7"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www.americanmanganeseinc.com/" TargetMode="External"/><Relationship Id="rId5" Type="http://schemas.openxmlformats.org/officeDocument/2006/relationships/hyperlink" Target="mailto:lreaugh@amymn.com"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4"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17426" y="0"/>
            <a:ext cx="9748910" cy="7543800"/>
          </a:xfrm>
          <a:prstGeom prst="rect">
            <a:avLst/>
          </a:prstGeom>
        </p:spPr>
      </p:pic>
    </p:spTree>
    <p:extLst>
      <p:ext uri="{BB962C8B-B14F-4D97-AF65-F5344CB8AC3E}">
        <p14:creationId xmlns:p14="http://schemas.microsoft.com/office/powerpoint/2010/main" val="4061857963"/>
      </p:ext>
    </p:extLst>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bwMode="auto">
          <a:xfrm>
            <a:off x="672297" y="571501"/>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r>
              <a:rPr lang="en-US" sz="3200" b="1" dirty="0">
                <a:ln w="12700">
                  <a:noFill/>
                  <a:prstDash val="solid"/>
                </a:ln>
                <a:solidFill>
                  <a:schemeClr val="tx1"/>
                </a:solidFill>
              </a:rPr>
              <a:t>THE PROBLEM</a:t>
            </a:r>
          </a:p>
        </p:txBody>
      </p:sp>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2" name="TextBox 1"/>
          <p:cNvSpPr txBox="1"/>
          <p:nvPr/>
        </p:nvSpPr>
        <p:spPr>
          <a:xfrm>
            <a:off x="672297" y="1485900"/>
            <a:ext cx="8410584" cy="4893647"/>
          </a:xfrm>
          <a:prstGeom prst="rect">
            <a:avLst/>
          </a:prstGeom>
          <a:noFill/>
        </p:spPr>
        <p:txBody>
          <a:bodyPr wrap="square" rtlCol="0">
            <a:spAutoFit/>
          </a:bodyPr>
          <a:lstStyle/>
          <a:p>
            <a:pPr algn="ctr"/>
            <a:endParaRPr lang="en-CA" sz="2400" b="1" u="sng" dirty="0"/>
          </a:p>
          <a:p>
            <a:pPr marL="342900" indent="-342900">
              <a:buFont typeface="Arial" panose="020B0604020202020204" pitchFamily="34" charset="0"/>
              <a:buChar char="•"/>
            </a:pPr>
            <a:r>
              <a:rPr lang="en-CA" sz="2400" dirty="0"/>
              <a:t>Currently Recycling EV Batteries Consists Of Storage, Landfill, and/or Pyrometallurgical Processes (Burning In Smelters)</a:t>
            </a:r>
          </a:p>
          <a:p>
            <a:pPr marL="342900" indent="-342900">
              <a:buFont typeface="Arial" panose="020B0604020202020204" pitchFamily="34" charset="0"/>
              <a:buChar char="•"/>
            </a:pPr>
            <a:r>
              <a:rPr lang="en-CA" sz="2400" dirty="0"/>
              <a:t>China Has Legislated That All EV Manufacturers And Importers Come Up With A Feasible Recycling Program</a:t>
            </a:r>
          </a:p>
          <a:p>
            <a:pPr marL="342900" indent="-342900">
              <a:buFont typeface="Arial" panose="020B0604020202020204" pitchFamily="34" charset="0"/>
              <a:buChar char="•"/>
            </a:pPr>
            <a:r>
              <a:rPr lang="en-CA" sz="2400" dirty="0"/>
              <a:t>European Union Has Set A Timeline For Battery Manufactures And Importers To Recycle Spent Lithium Ion Batteries</a:t>
            </a:r>
          </a:p>
          <a:p>
            <a:pPr marL="342900" indent="-342900">
              <a:buFont typeface="Arial" panose="020B0604020202020204" pitchFamily="34" charset="0"/>
              <a:buChar char="•"/>
            </a:pPr>
            <a:r>
              <a:rPr lang="en-CA" sz="2400" dirty="0"/>
              <a:t>Canada Has Three Provinces (British Columbia, Manitoba and Quebec) with Mandatory Recycling Programs</a:t>
            </a:r>
          </a:p>
          <a:p>
            <a:pPr marL="342900" indent="-342900">
              <a:buFont typeface="Arial" panose="020B0604020202020204" pitchFamily="34" charset="0"/>
              <a:buChar char="•"/>
            </a:pPr>
            <a:r>
              <a:rPr lang="en-CA" sz="2400" dirty="0"/>
              <a:t>In the US there is no Federal Regulations for Battery Recycling, some States do.</a:t>
            </a:r>
          </a:p>
          <a:p>
            <a:endParaRPr lang="en-CA" sz="2400" dirty="0"/>
          </a:p>
          <a:p>
            <a:r>
              <a:rPr lang="en-CA" sz="2400" dirty="0"/>
              <a:t> </a:t>
            </a:r>
          </a:p>
        </p:txBody>
      </p:sp>
      <p:sp>
        <p:nvSpPr>
          <p:cNvPr id="14"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10–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3232391815"/>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bwMode="auto">
          <a:xfrm>
            <a:off x="672297" y="571501"/>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3200" b="1" dirty="0">
                <a:ln w="12700">
                  <a:noFill/>
                  <a:prstDash val="solid"/>
                </a:ln>
                <a:solidFill>
                  <a:schemeClr val="tx1"/>
                </a:solidFill>
              </a:rPr>
              <a:t>THE OPPORTUNITY</a:t>
            </a:r>
          </a:p>
          <a:p>
            <a:pPr algn="ctr" defTabSz="989013" eaLnBrk="0" hangingPunct="0">
              <a:defRPr/>
            </a:pP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2" name="TextBox 1"/>
          <p:cNvSpPr txBox="1"/>
          <p:nvPr/>
        </p:nvSpPr>
        <p:spPr>
          <a:xfrm>
            <a:off x="929481" y="1485900"/>
            <a:ext cx="7848600" cy="4708981"/>
          </a:xfrm>
          <a:prstGeom prst="rect">
            <a:avLst/>
          </a:prstGeom>
          <a:noFill/>
        </p:spPr>
        <p:txBody>
          <a:bodyPr wrap="square" rtlCol="0">
            <a:spAutoFit/>
          </a:bodyPr>
          <a:lstStyle/>
          <a:p>
            <a:pPr algn="ctr"/>
            <a:br>
              <a:rPr lang="en-CA" sz="2400" b="1" u="sng" dirty="0"/>
            </a:br>
            <a:r>
              <a:rPr lang="en-CA" sz="2800" b="1" dirty="0"/>
              <a:t>American Manganese Inc. Has Developed A Robust Recycling  Solution that is Closed Loop and Reduces the Need For New Mines, Landfill Waste, Energy Consumption, Co</a:t>
            </a:r>
            <a:r>
              <a:rPr lang="en-CA" sz="2800" b="1" baseline="-25000" dirty="0"/>
              <a:t>2 </a:t>
            </a:r>
            <a:r>
              <a:rPr lang="en-CA" sz="2800" b="1" dirty="0"/>
              <a:t>Emissions and Critical and Strategic Metal Consumption.</a:t>
            </a:r>
          </a:p>
          <a:p>
            <a:pPr algn="ctr"/>
            <a:endParaRPr lang="en-CA" sz="2800" dirty="0"/>
          </a:p>
          <a:p>
            <a:pPr algn="ctr"/>
            <a:endParaRPr lang="en-CA" sz="2800" dirty="0"/>
          </a:p>
          <a:p>
            <a:pPr algn="ctr"/>
            <a:endParaRPr lang="en-CA" sz="2800" dirty="0"/>
          </a:p>
          <a:p>
            <a:pPr algn="ctr"/>
            <a:endParaRPr lang="en-CA" sz="2800" dirty="0"/>
          </a:p>
          <a:p>
            <a:r>
              <a:rPr lang="en-CA" sz="2400" dirty="0"/>
              <a:t>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8281" y="4267006"/>
            <a:ext cx="4114800" cy="1695450"/>
          </a:xfrm>
          <a:prstGeom prst="rect">
            <a:avLst/>
          </a:prstGeom>
        </p:spPr>
      </p:pic>
      <p:sp>
        <p:nvSpPr>
          <p:cNvPr id="14"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11–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3065564875"/>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2" name="TextBox 1"/>
          <p:cNvSpPr txBox="1"/>
          <p:nvPr/>
        </p:nvSpPr>
        <p:spPr>
          <a:xfrm>
            <a:off x="929481" y="1769755"/>
            <a:ext cx="8077200" cy="397031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CA" sz="2400" dirty="0"/>
              <a:t>Battery Manufacturers</a:t>
            </a:r>
          </a:p>
          <a:p>
            <a:pPr marL="342900" indent="-342900">
              <a:lnSpc>
                <a:spcPct val="150000"/>
              </a:lnSpc>
              <a:buFont typeface="Arial" panose="020B0604020202020204" pitchFamily="34" charset="0"/>
              <a:buChar char="•"/>
            </a:pPr>
            <a:r>
              <a:rPr lang="en-CA" sz="2400" dirty="0"/>
              <a:t>Electric Vehicle Manufacturers</a:t>
            </a:r>
          </a:p>
          <a:p>
            <a:pPr marL="342900" indent="-342900">
              <a:lnSpc>
                <a:spcPct val="150000"/>
              </a:lnSpc>
              <a:buFont typeface="Arial" panose="020B0604020202020204" pitchFamily="34" charset="0"/>
              <a:buChar char="•"/>
            </a:pPr>
            <a:r>
              <a:rPr lang="en-CA" sz="2400" dirty="0"/>
              <a:t>Commodity Firms wanting Off-take Agreements</a:t>
            </a:r>
          </a:p>
          <a:p>
            <a:pPr marL="342900" indent="-342900">
              <a:lnSpc>
                <a:spcPct val="150000"/>
              </a:lnSpc>
              <a:buFont typeface="Arial" panose="020B0604020202020204" pitchFamily="34" charset="0"/>
              <a:buChar char="•"/>
            </a:pPr>
            <a:r>
              <a:rPr lang="en-CA" sz="2400" dirty="0"/>
              <a:t>Large Corporations looking to partner on our Technology</a:t>
            </a:r>
          </a:p>
          <a:p>
            <a:pPr marL="342900" indent="-342900">
              <a:lnSpc>
                <a:spcPct val="150000"/>
              </a:lnSpc>
              <a:buFont typeface="Arial" panose="020B0604020202020204" pitchFamily="34" charset="0"/>
              <a:buChar char="•"/>
            </a:pPr>
            <a:r>
              <a:rPr lang="en-CA" sz="2400" dirty="0"/>
              <a:t>Mining Companies Expanding into Different Mining Streams.</a:t>
            </a:r>
          </a:p>
          <a:p>
            <a:pPr marL="342900" indent="-342900">
              <a:lnSpc>
                <a:spcPct val="150000"/>
              </a:lnSpc>
              <a:buFont typeface="Arial" panose="020B0604020202020204" pitchFamily="34" charset="0"/>
              <a:buChar char="•"/>
            </a:pPr>
            <a:r>
              <a:rPr lang="en-CA" sz="2400" dirty="0"/>
              <a:t>Oil Companies expanding into alternative energy</a:t>
            </a:r>
            <a:br>
              <a:rPr lang="en-CA" sz="2400" dirty="0"/>
            </a:br>
            <a:endParaRPr lang="en-CA" sz="2400" dirty="0"/>
          </a:p>
        </p:txBody>
      </p:sp>
      <p:sp>
        <p:nvSpPr>
          <p:cNvPr id="14" name="Title 7"/>
          <p:cNvSpPr txBox="1">
            <a:spLocks/>
          </p:cNvSpPr>
          <p:nvPr/>
        </p:nvSpPr>
        <p:spPr bwMode="auto">
          <a:xfrm>
            <a:off x="672297" y="571501"/>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3200" b="1" dirty="0">
                <a:ln w="12700">
                  <a:noFill/>
                  <a:prstDash val="solid"/>
                </a:ln>
                <a:solidFill>
                  <a:schemeClr val="tx1"/>
                </a:solidFill>
              </a:rPr>
              <a:t>CUSTOMERS</a:t>
            </a:r>
          </a:p>
          <a:p>
            <a:pPr algn="ctr" defTabSz="989013" eaLnBrk="0" hangingPunct="0">
              <a:defRPr/>
            </a:pP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12–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432976066"/>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2" name="TextBox 1"/>
          <p:cNvSpPr txBox="1"/>
          <p:nvPr/>
        </p:nvSpPr>
        <p:spPr>
          <a:xfrm>
            <a:off x="997667" y="1801990"/>
            <a:ext cx="8197056" cy="34163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CA" sz="2400" dirty="0"/>
              <a:t>2015 - 276,000 EV Batteries reached the end of Life</a:t>
            </a:r>
          </a:p>
          <a:p>
            <a:pPr marL="342900" indent="-342900">
              <a:lnSpc>
                <a:spcPct val="150000"/>
              </a:lnSpc>
              <a:buFont typeface="Arial" panose="020B0604020202020204" pitchFamily="34" charset="0"/>
              <a:buChar char="•"/>
            </a:pPr>
            <a:r>
              <a:rPr lang="en-CA" sz="2400" dirty="0"/>
              <a:t>2020 - 356,000 will reach their end of life</a:t>
            </a:r>
          </a:p>
          <a:p>
            <a:pPr marL="342900" indent="-342900">
              <a:lnSpc>
                <a:spcPct val="150000"/>
              </a:lnSpc>
              <a:buFont typeface="Arial" panose="020B0604020202020204" pitchFamily="34" charset="0"/>
              <a:buChar char="•"/>
            </a:pPr>
            <a:r>
              <a:rPr lang="en-CA" sz="2400" dirty="0"/>
              <a:t>2025 - 849,000 will reach their end of life</a:t>
            </a:r>
          </a:p>
          <a:p>
            <a:pPr marL="342900" indent="-342900">
              <a:lnSpc>
                <a:spcPct val="150000"/>
              </a:lnSpc>
              <a:buFont typeface="Arial" panose="020B0604020202020204" pitchFamily="34" charset="0"/>
              <a:buChar char="•"/>
            </a:pPr>
            <a:r>
              <a:rPr lang="en-CA" sz="2400" dirty="0"/>
              <a:t>2040 – Estimates of 40 million EV Vehicles will be in service</a:t>
            </a:r>
          </a:p>
          <a:p>
            <a:pPr marL="342900" indent="-342900">
              <a:lnSpc>
                <a:spcPct val="150000"/>
              </a:lnSpc>
              <a:buFont typeface="Arial" panose="020B0604020202020204" pitchFamily="34" charset="0"/>
              <a:buChar char="•"/>
            </a:pPr>
            <a:r>
              <a:rPr lang="en-CA" sz="2400" dirty="0"/>
              <a:t>Emerging Lithium Ion Storage Batteries opens a huge new area of opportunity</a:t>
            </a:r>
          </a:p>
        </p:txBody>
      </p:sp>
      <p:sp>
        <p:nvSpPr>
          <p:cNvPr id="14" name="Title 7"/>
          <p:cNvSpPr txBox="1">
            <a:spLocks/>
          </p:cNvSpPr>
          <p:nvPr/>
        </p:nvSpPr>
        <p:spPr bwMode="auto">
          <a:xfrm>
            <a:off x="672297" y="571501"/>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3200" b="1" dirty="0">
                <a:ln w="12700">
                  <a:noFill/>
                  <a:prstDash val="solid"/>
                </a:ln>
                <a:solidFill>
                  <a:schemeClr val="tx1"/>
                </a:solidFill>
              </a:rPr>
              <a:t>MARKET SIZE</a:t>
            </a:r>
          </a:p>
          <a:p>
            <a:pPr algn="ctr" defTabSz="989013" eaLnBrk="0" hangingPunct="0">
              <a:defRPr/>
            </a:pP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extBox 9"/>
          <p:cNvSpPr txBox="1"/>
          <p:nvPr/>
        </p:nvSpPr>
        <p:spPr>
          <a:xfrm>
            <a:off x="573054" y="6847701"/>
            <a:ext cx="7826373"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13 –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198409823"/>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1268"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81" y="1419598"/>
            <a:ext cx="8369550" cy="5313093"/>
          </a:xfrm>
          <a:prstGeom prst="rect">
            <a:avLst/>
          </a:prstGeom>
        </p:spPr>
      </p:pic>
      <p:pic>
        <p:nvPicPr>
          <p:cNvPr id="9" name="Picture 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sp>
        <p:nvSpPr>
          <p:cNvPr id="10" name="Title 7"/>
          <p:cNvSpPr txBox="1">
            <a:spLocks/>
          </p:cNvSpPr>
          <p:nvPr/>
        </p:nvSpPr>
        <p:spPr bwMode="auto">
          <a:xfrm>
            <a:off x="672297" y="571501"/>
            <a:ext cx="8410584" cy="726814"/>
          </a:xfrm>
          <a:prstGeom prst="rect">
            <a:avLst/>
          </a:prstGeom>
          <a:solidFill>
            <a:srgbClr val="8FB46E"/>
          </a:solidFill>
          <a:ln>
            <a:no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3200" b="1" dirty="0">
                <a:ln w="12700">
                  <a:noFill/>
                  <a:prstDash val="solid"/>
                </a:ln>
                <a:solidFill>
                  <a:schemeClr val="tx1"/>
                </a:solidFill>
              </a:rPr>
              <a:t>RECYCLING COMPETITORS</a:t>
            </a:r>
          </a:p>
          <a:p>
            <a:pPr algn="ctr" defTabSz="989013" eaLnBrk="0" hangingPunct="0">
              <a:defRPr/>
            </a:pP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14–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2868129816"/>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1268"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8"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5" name="Picture 4"/>
          <p:cNvPicPr>
            <a:picLocks noChangeAspect="1"/>
          </p:cNvPicPr>
          <p:nvPr/>
        </p:nvPicPr>
        <p:blipFill>
          <a:blip r:embed="rId5"/>
          <a:stretch>
            <a:fillRect/>
          </a:stretch>
        </p:blipFill>
        <p:spPr>
          <a:xfrm>
            <a:off x="479768" y="1428421"/>
            <a:ext cx="8907913" cy="5095727"/>
          </a:xfrm>
          <a:prstGeom prst="rect">
            <a:avLst/>
          </a:prstGeom>
        </p:spPr>
      </p:pic>
      <p:sp>
        <p:nvSpPr>
          <p:cNvPr id="9" name="TextBox 8"/>
          <p:cNvSpPr txBox="1"/>
          <p:nvPr/>
        </p:nvSpPr>
        <p:spPr>
          <a:xfrm>
            <a:off x="8368720" y="3009900"/>
            <a:ext cx="790362" cy="276999"/>
          </a:xfrm>
          <a:prstGeom prst="rect">
            <a:avLst/>
          </a:prstGeom>
          <a:noFill/>
        </p:spPr>
        <p:txBody>
          <a:bodyPr wrap="square" rtlCol="0">
            <a:spAutoFit/>
          </a:bodyPr>
          <a:lstStyle/>
          <a:p>
            <a:r>
              <a:rPr lang="en-CA" sz="1200" b="1" dirty="0"/>
              <a:t>$3.00/lb</a:t>
            </a:r>
          </a:p>
        </p:txBody>
      </p:sp>
      <p:sp>
        <p:nvSpPr>
          <p:cNvPr id="10" name="Title 7"/>
          <p:cNvSpPr txBox="1">
            <a:spLocks/>
          </p:cNvSpPr>
          <p:nvPr/>
        </p:nvSpPr>
        <p:spPr bwMode="auto">
          <a:xfrm>
            <a:off x="672297" y="571501"/>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3200" b="1" dirty="0">
                <a:ln w="12700">
                  <a:noFill/>
                  <a:prstDash val="solid"/>
                </a:ln>
                <a:solidFill>
                  <a:schemeClr val="tx1"/>
                </a:solidFill>
              </a:rPr>
              <a:t>BATTERY CHEMISTRY and ECONOMICS</a:t>
            </a:r>
          </a:p>
          <a:p>
            <a:pPr algn="ctr" defTabSz="989013" eaLnBrk="0" hangingPunct="0">
              <a:defRPr/>
            </a:pPr>
            <a:endParaRPr lang="en-US" sz="32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15–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65054208"/>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2" name="TextBox 1"/>
          <p:cNvSpPr txBox="1"/>
          <p:nvPr/>
        </p:nvSpPr>
        <p:spPr>
          <a:xfrm>
            <a:off x="1095375" y="1586303"/>
            <a:ext cx="7682706" cy="4401205"/>
          </a:xfrm>
          <a:prstGeom prst="rect">
            <a:avLst/>
          </a:prstGeom>
          <a:noFill/>
        </p:spPr>
        <p:txBody>
          <a:bodyPr wrap="square" rtlCol="0">
            <a:spAutoFit/>
          </a:bodyPr>
          <a:lstStyle/>
          <a:p>
            <a:pPr marL="285750" indent="-285750">
              <a:lnSpc>
                <a:spcPct val="120000"/>
              </a:lnSpc>
              <a:spcBef>
                <a:spcPct val="20000"/>
              </a:spcBef>
              <a:buFont typeface="Arial" panose="020B0604020202020204" pitchFamily="34" charset="0"/>
              <a:buChar char="•"/>
            </a:pPr>
            <a:r>
              <a:rPr lang="en-US" sz="2000" dirty="0">
                <a:latin typeface="Trebuchet MS" pitchFamily="34" charset="0"/>
              </a:rPr>
              <a:t>Cobalt: Currently in deficit supply, critical for Lithium Ion Batteries and up over 150% in the past year to $25.00/Lb. $54.00/Kg. (U.S.) – ($55,000/tonne)</a:t>
            </a:r>
          </a:p>
          <a:p>
            <a:pPr marL="285750" indent="-285750">
              <a:lnSpc>
                <a:spcPct val="120000"/>
              </a:lnSpc>
              <a:spcBef>
                <a:spcPct val="20000"/>
              </a:spcBef>
              <a:buFont typeface="Arial" panose="020B0604020202020204" pitchFamily="34" charset="0"/>
              <a:buChar char="•"/>
            </a:pPr>
            <a:r>
              <a:rPr lang="en-US" sz="2000" dirty="0">
                <a:latin typeface="Trebuchet MS" pitchFamily="34" charset="0"/>
              </a:rPr>
              <a:t>Lithium: predicted to be in deficit supply trading at $9,000/tonne.  In some cases $20,000/tonne in China</a:t>
            </a:r>
          </a:p>
          <a:p>
            <a:pPr marL="285750" indent="-285750">
              <a:lnSpc>
                <a:spcPct val="120000"/>
              </a:lnSpc>
              <a:spcBef>
                <a:spcPct val="20000"/>
              </a:spcBef>
              <a:buFont typeface="Arial" panose="020B0604020202020204" pitchFamily="34" charset="0"/>
              <a:buChar char="•"/>
            </a:pPr>
            <a:r>
              <a:rPr lang="en-US" sz="2000" dirty="0">
                <a:latin typeface="Trebuchet MS" pitchFamily="34" charset="0"/>
              </a:rPr>
              <a:t>Nickel: Possibly entering deficit supply trading at $9,200/tonne</a:t>
            </a:r>
          </a:p>
          <a:p>
            <a:pPr marL="285750" indent="-285750">
              <a:lnSpc>
                <a:spcPct val="120000"/>
              </a:lnSpc>
              <a:spcBef>
                <a:spcPct val="20000"/>
              </a:spcBef>
              <a:buFont typeface="Arial" panose="020B0604020202020204" pitchFamily="34" charset="0"/>
              <a:buChar char="•"/>
            </a:pPr>
            <a:r>
              <a:rPr lang="en-US" sz="2000" dirty="0">
                <a:latin typeface="Trebuchet MS" pitchFamily="34" charset="0"/>
              </a:rPr>
              <a:t>Manganese: bullish reports for electrolytic manganese dioxide for battery storage will significantly boost consumption.  Currently $2,000/tonne</a:t>
            </a:r>
          </a:p>
          <a:p>
            <a:pPr marL="285750" indent="-285750">
              <a:lnSpc>
                <a:spcPct val="120000"/>
              </a:lnSpc>
              <a:spcBef>
                <a:spcPct val="20000"/>
              </a:spcBef>
              <a:buFont typeface="Arial" panose="020B0604020202020204" pitchFamily="34" charset="0"/>
              <a:buChar char="•"/>
            </a:pPr>
            <a:r>
              <a:rPr lang="en-US" sz="2000" dirty="0">
                <a:latin typeface="Trebuchet MS" pitchFamily="34" charset="0"/>
              </a:rPr>
              <a:t>Aluminum:  Currently $1,950/tonne</a:t>
            </a:r>
            <a:endParaRPr lang="en-US" dirty="0">
              <a:latin typeface="Trebuchet MS" pitchFamily="34" charset="0"/>
            </a:endParaRPr>
          </a:p>
        </p:txBody>
      </p:sp>
      <p:sp>
        <p:nvSpPr>
          <p:cNvPr id="14" name="Title 7"/>
          <p:cNvSpPr txBox="1">
            <a:spLocks/>
          </p:cNvSpPr>
          <p:nvPr/>
        </p:nvSpPr>
        <p:spPr bwMode="auto">
          <a:xfrm>
            <a:off x="672297" y="571501"/>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2800" b="1" dirty="0">
                <a:ln w="12700">
                  <a:noFill/>
                  <a:prstDash val="solid"/>
                </a:ln>
                <a:solidFill>
                  <a:schemeClr val="tx1"/>
                </a:solidFill>
              </a:rPr>
              <a:t>CATHODE MATERICALS ARE CRITICAL and STRATEGIC</a:t>
            </a:r>
          </a:p>
          <a:p>
            <a:pPr algn="ctr" defTabSz="989013" eaLnBrk="0" hangingPunct="0">
              <a:defRPr/>
            </a:pPr>
            <a:endParaRPr lang="en-US" sz="32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16–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2358326779"/>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2" name="TextBox 1"/>
          <p:cNvSpPr txBox="1"/>
          <p:nvPr/>
        </p:nvSpPr>
        <p:spPr>
          <a:xfrm>
            <a:off x="853281" y="1485900"/>
            <a:ext cx="7924800" cy="4924425"/>
          </a:xfrm>
          <a:prstGeom prst="rect">
            <a:avLst/>
          </a:prstGeom>
          <a:noFill/>
        </p:spPr>
        <p:txBody>
          <a:bodyPr wrap="square" rtlCol="0">
            <a:spAutoFit/>
          </a:bodyPr>
          <a:lstStyle/>
          <a:p>
            <a:pPr algn="ctr"/>
            <a:r>
              <a:rPr lang="en-CA" sz="1700" dirty="0"/>
              <a:t>While global production of refined cobalt surged from 52,400 tons in 2005 to 99,000 tons in 2015, the bulk of the increase was attributable to new capacity from African copper mines. In addition to rigorous regulatory issues for companies that buy metals from African miners, metal production from African mines is not necessarily reliable. </a:t>
            </a:r>
          </a:p>
          <a:p>
            <a:pPr algn="ctr"/>
            <a:endParaRPr lang="en-CA" sz="1700" dirty="0"/>
          </a:p>
          <a:p>
            <a:pPr algn="ctr"/>
            <a:r>
              <a:rPr lang="en-CA" sz="1700" dirty="0"/>
              <a:t>Declining prices of nickel and copper inhibits new by product production.</a:t>
            </a:r>
          </a:p>
          <a:p>
            <a:pPr algn="ctr"/>
            <a:endParaRPr lang="en-CA" sz="1700" dirty="0"/>
          </a:p>
          <a:p>
            <a:pPr algn="ctr"/>
            <a:r>
              <a:rPr lang="en-CA" sz="1700" dirty="0"/>
              <a:t>According to the Cobalt Development Institute, the battery industry uses 41% of global cobalt supplies. Over the next 10 years, that percentage will increase to about 65%. While there is limited competition in the global markets for lithium. </a:t>
            </a:r>
            <a:br>
              <a:rPr lang="en-CA" sz="1700" dirty="0"/>
            </a:br>
            <a:r>
              <a:rPr lang="en-CA" sz="1700" dirty="0"/>
              <a:t>Cobalt provides the high energy density for Lithium Ion Batteries. </a:t>
            </a:r>
          </a:p>
          <a:p>
            <a:pPr algn="ctr"/>
            <a:endParaRPr lang="en-CA" sz="1700" dirty="0"/>
          </a:p>
          <a:p>
            <a:pPr algn="ctr"/>
            <a:r>
              <a:rPr lang="en-CA" sz="1700" dirty="0"/>
              <a:t>Tesla cannot launch a $35,000 Model 3 without a Giga-Factory that's operating at or near its design capacity of 35 </a:t>
            </a:r>
            <a:r>
              <a:rPr lang="en-CA" sz="1700" dirty="0" err="1"/>
              <a:t>GWh</a:t>
            </a:r>
            <a:r>
              <a:rPr lang="en-CA" sz="1700" dirty="0"/>
              <a:t> per year. This will require about 7,800 tonnes of cobalt per year. </a:t>
            </a:r>
          </a:p>
          <a:p>
            <a:pPr algn="ctr"/>
            <a:endParaRPr lang="en-CA" sz="1700" dirty="0"/>
          </a:p>
          <a:p>
            <a:pPr algn="ctr"/>
            <a:r>
              <a:rPr lang="en-CA" sz="1700" dirty="0"/>
              <a:t>The bottom line is, “AMY’S EV Battery Recycling Plan will alleviate the cobalt shortage and replace a large percentage of future mining requirements.”</a:t>
            </a:r>
          </a:p>
          <a:p>
            <a:endParaRPr lang="en-CA" sz="800" dirty="0"/>
          </a:p>
        </p:txBody>
      </p:sp>
      <p:sp>
        <p:nvSpPr>
          <p:cNvPr id="14" name="Title 7"/>
          <p:cNvSpPr txBox="1">
            <a:spLocks/>
          </p:cNvSpPr>
          <p:nvPr/>
        </p:nvSpPr>
        <p:spPr bwMode="auto">
          <a:xfrm>
            <a:off x="672297" y="571501"/>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3200" b="1" dirty="0">
                <a:ln w="12700">
                  <a:noFill/>
                  <a:prstDash val="solid"/>
                </a:ln>
                <a:solidFill>
                  <a:schemeClr val="tx1"/>
                </a:solidFill>
              </a:rPr>
              <a:t>COBALT PRODUCTION DYNAMICS</a:t>
            </a:r>
          </a:p>
          <a:p>
            <a:pPr algn="ctr" defTabSz="989013" eaLnBrk="0" hangingPunct="0">
              <a:defRPr/>
            </a:pP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17–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1105526156"/>
      </p:ext>
    </p:ext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4" name="Title 7"/>
          <p:cNvSpPr txBox="1">
            <a:spLocks/>
          </p:cNvSpPr>
          <p:nvPr/>
        </p:nvSpPr>
        <p:spPr bwMode="auto">
          <a:xfrm>
            <a:off x="672297" y="571501"/>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3200" b="1" dirty="0">
                <a:ln w="12700">
                  <a:noFill/>
                  <a:prstDash val="solid"/>
                </a:ln>
                <a:solidFill>
                  <a:schemeClr val="tx1"/>
                </a:solidFill>
              </a:rPr>
              <a:t>COBALT PRODUCTION</a:t>
            </a:r>
          </a:p>
          <a:p>
            <a:pPr algn="ctr" defTabSz="989013" eaLnBrk="0" hangingPunct="0">
              <a:defRPr/>
            </a:pPr>
            <a:endParaRPr lang="en-US" sz="32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81" y="1738225"/>
            <a:ext cx="6705600" cy="4613452"/>
          </a:xfrm>
          <a:prstGeom prst="rect">
            <a:avLst/>
          </a:prstGeom>
        </p:spPr>
      </p:pic>
      <p:sp>
        <p:nvSpPr>
          <p:cNvPr id="12"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18 –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2678116358"/>
      </p:ext>
    </p:ext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67681" y="1485900"/>
            <a:ext cx="6738571" cy="4700564"/>
          </a:xfrm>
          <a:prstGeom prst="rect">
            <a:avLst/>
          </a:prstGeom>
        </p:spPr>
      </p:pic>
      <p:pic>
        <p:nvPicPr>
          <p:cNvPr id="10242" name="Rectangle 4097"/>
          <p:cNvPicPr>
            <a:picLocks noChangeAspect="1" noChangeArrowheads="1"/>
          </p:cNvPicPr>
          <p:nvPr/>
        </p:nvPicPr>
        <p:blipFill>
          <a:blip r:embed="rId4"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4"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4"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3" name="TextBox 2"/>
          <p:cNvSpPr txBox="1"/>
          <p:nvPr/>
        </p:nvSpPr>
        <p:spPr>
          <a:xfrm>
            <a:off x="3596481" y="2518602"/>
            <a:ext cx="2016345" cy="261610"/>
          </a:xfrm>
          <a:prstGeom prst="rect">
            <a:avLst/>
          </a:prstGeom>
          <a:noFill/>
        </p:spPr>
        <p:txBody>
          <a:bodyPr wrap="square" rtlCol="0">
            <a:spAutoFit/>
          </a:bodyPr>
          <a:lstStyle/>
          <a:p>
            <a:r>
              <a:rPr lang="en-CA" sz="1100" dirty="0"/>
              <a:t>$52.00/lb ($114.60 /Kg)</a:t>
            </a:r>
          </a:p>
        </p:txBody>
      </p:sp>
      <p:sp>
        <p:nvSpPr>
          <p:cNvPr id="18" name="TextBox 17"/>
          <p:cNvSpPr txBox="1"/>
          <p:nvPr/>
        </p:nvSpPr>
        <p:spPr>
          <a:xfrm>
            <a:off x="7792580" y="4079279"/>
            <a:ext cx="1818602" cy="430887"/>
          </a:xfrm>
          <a:prstGeom prst="rect">
            <a:avLst/>
          </a:prstGeom>
          <a:noFill/>
        </p:spPr>
        <p:txBody>
          <a:bodyPr wrap="square" rtlCol="0">
            <a:spAutoFit/>
          </a:bodyPr>
          <a:lstStyle/>
          <a:p>
            <a:r>
              <a:rPr lang="en-CA" sz="1100" dirty="0"/>
              <a:t>$25.40/lb</a:t>
            </a:r>
            <a:br>
              <a:rPr lang="en-CA" sz="1100" dirty="0"/>
            </a:br>
            <a:r>
              <a:rPr lang="en-CA" sz="1100" dirty="0"/>
              <a:t>($56.00/Kg)</a:t>
            </a:r>
          </a:p>
        </p:txBody>
      </p:sp>
      <p:sp>
        <p:nvSpPr>
          <p:cNvPr id="17" name="Title 7"/>
          <p:cNvSpPr txBox="1">
            <a:spLocks/>
          </p:cNvSpPr>
          <p:nvPr/>
        </p:nvSpPr>
        <p:spPr bwMode="auto">
          <a:xfrm>
            <a:off x="672297" y="571501"/>
            <a:ext cx="8410584" cy="516749"/>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3200" b="1" dirty="0">
                <a:ln w="12700">
                  <a:noFill/>
                  <a:prstDash val="solid"/>
                </a:ln>
                <a:solidFill>
                  <a:schemeClr val="tx1"/>
                </a:solidFill>
              </a:rPr>
              <a:t>COBALT 12 YEAR CHART</a:t>
            </a:r>
          </a:p>
          <a:p>
            <a:pPr algn="ctr" defTabSz="989013" eaLnBrk="0" hangingPunct="0">
              <a:defRPr/>
            </a:pP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19 –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1627942905"/>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bwMode="auto">
          <a:xfrm>
            <a:off x="672297" y="604577"/>
            <a:ext cx="8458200" cy="693737"/>
          </a:xfrm>
          <a:prstGeom prst="rect">
            <a:avLst/>
          </a:prstGeom>
          <a:solidFill>
            <a:srgbClr val="8FB46E"/>
          </a:solidFill>
          <a:ln>
            <a:no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r>
              <a:rPr lang="en-US" sz="3200" b="1" dirty="0">
                <a:ln w="12700">
                  <a:noFill/>
                  <a:prstDash val="solid"/>
                </a:ln>
                <a:solidFill>
                  <a:schemeClr val="tx1"/>
                </a:solidFill>
              </a:rPr>
              <a:t>CAUTIONARY INFORMATION</a:t>
            </a:r>
          </a:p>
        </p:txBody>
      </p:sp>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sp>
        <p:nvSpPr>
          <p:cNvPr id="10245" name="Subtitle 8"/>
          <p:cNvSpPr txBox="1">
            <a:spLocks/>
          </p:cNvSpPr>
          <p:nvPr/>
        </p:nvSpPr>
        <p:spPr bwMode="auto">
          <a:xfrm>
            <a:off x="672297" y="1409700"/>
            <a:ext cx="8458200" cy="5105400"/>
          </a:xfrm>
          <a:prstGeom prst="rect">
            <a:avLst/>
          </a:prstGeom>
          <a:noFill/>
          <a:ln w="9525">
            <a:noFill/>
            <a:miter lim="800000"/>
            <a:headEnd/>
            <a:tailEnd/>
          </a:ln>
        </p:spPr>
        <p:txBody>
          <a:bodyPr lIns="99011" tIns="49506" rIns="99011" bIns="49506"/>
          <a:lstStyle/>
          <a:p>
            <a:pPr algn="just"/>
            <a:r>
              <a:rPr lang="en-US" sz="1100" dirty="0"/>
              <a:t>This presentation contains “forward-looking information” which may include, but is not limited to, statements with respect to the future financial or operating performance of American Manganese Inc., its subsidiaries and its projects, the estimation of mineral reserves and resources, the realization of mineral reserve estimates, the timing and amount of future production, costs of production, capital, operating and exploration expenditures, costs and timing of development of new deposits, costs and timing of future exploration, requirements for additional capital, government regulation of mining operations, environmental risks, reclamation expenses, title disputes or claims and limitations of insurance coverage.  Often, but not always, forward-looking statements can be identified by the use of words such as “plans”, “expects”, “is expected”, “budget”, “scheduled”, “estimates”, “forecasts”, “intends”, “anticipates”, or “believes” or variations (including negative variations) of such  words and phrases, or state that certain actions, events or results “may”, “could”, “would”, “might” or “will” be taken, occur or be achieved.  Forward-looking statements involve known and unknown risks, uncertainties and other factors which may cause the actual results, performance or achievements of American Manganese Inc., and/or its subsidiaries to be materially different from any future results, performance or achievements expressed or implied by the forward-looking statements.  Such factors include, among others, general business, economic, competitive, political and social uncertainties; the actual results of current exploration activities; actual results of reclamation activities; conclusions of economic evaluations; changes in project parameters as plans continue to be refined; possible variations of ore grade or recovery rates; failure of plant, equipment or processes to operate as anticipated; accident, labor disputes and other risks of the mining industry; and delays in obtaining governmental approvals or financing or in the completion of development or construction activities.  Although American Manganese Inc. has attempted to identify important factors that could cause actual actions, events or results to differ materially from those described in forward-looking statements, there may be other factors that could cause actions, events or results to differ from those anticipated, estimated or intended.  Forward-looking statements contained herein are made as of the date of this presentation and American Manganese Inc. disclaims any obligation to update any forward-looking statements, whether as a result of new information, future events or results or otherwise.  There can be no assurance that forward-looking statements will prove to be accurate, as actual results and future events could differ materially from those anticipated in such statements. American Manganese Inc. undertakes no obligation to update forward-looking statements if circumstances or management’s estimates or opinions should change.  Accordingly, the reader is cautioned not to place undue reliance on forward-looking statements.</a:t>
            </a:r>
          </a:p>
          <a:p>
            <a:pPr algn="just"/>
            <a:endParaRPr lang="en-US" sz="1100" dirty="0"/>
          </a:p>
          <a:p>
            <a:pPr algn="just"/>
            <a:r>
              <a:rPr lang="en-US" sz="1100" dirty="0"/>
              <a:t>Cautionary note to United States Investors concerning estimates of Measured, Indicated and Inferred Resources:  This presentation uses the terms “Measured”, “Indicated” and “Inferred” Resources.   United States investors are advised that while such terms are  recognized and required by Canadian regulations (under National Instrument 43-101 Standards of Disclosure for Mineral  properties), the United  States Securities and Exchange Commission  does not recognize them.  United States investors  are cautioned not to assume that all or any part of Measured or Indicated Resources will ever be converted into Mineral Reserves.</a:t>
            </a:r>
            <a:r>
              <a:rPr lang="en-US" sz="1100" dirty="0">
                <a:latin typeface="Calibri" pitchFamily="34" charset="0"/>
              </a:rPr>
              <a:t>               </a:t>
            </a:r>
          </a:p>
        </p:txBody>
      </p:sp>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sp>
        <p:nvSpPr>
          <p:cNvPr id="7" name="TextBox 6"/>
          <p:cNvSpPr txBox="1"/>
          <p:nvPr/>
        </p:nvSpPr>
        <p:spPr>
          <a:xfrm>
            <a:off x="623888" y="6667500"/>
            <a:ext cx="1771960" cy="276999"/>
          </a:xfrm>
          <a:prstGeom prst="rect">
            <a:avLst/>
          </a:prstGeom>
          <a:noFill/>
        </p:spPr>
        <p:txBody>
          <a:bodyPr wrap="none">
            <a:spAutoFit/>
          </a:bodyPr>
          <a:lstStyle/>
          <a:p>
            <a:pPr>
              <a:defRPr/>
            </a:pPr>
            <a:r>
              <a:rPr lang="en-US" sz="1200" dirty="0">
                <a:solidFill>
                  <a:schemeClr val="bg1">
                    <a:lumMod val="65000"/>
                  </a:schemeClr>
                </a:solidFill>
              </a:rPr>
              <a:t>Slide No. 2 – May 9, 2017</a:t>
            </a:r>
            <a:endParaRPr lang="en-US" sz="1100" dirty="0">
              <a:solidFill>
                <a:schemeClr val="bg1">
                  <a:lumMod val="65000"/>
                </a:schemeClr>
              </a:solidFill>
            </a:endParaRP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8119" y="1029224"/>
            <a:ext cx="8304762" cy="4190476"/>
          </a:xfrm>
          <a:prstGeom prst="rect">
            <a:avLst/>
          </a:prstGeom>
        </p:spPr>
      </p:pic>
      <p:pic>
        <p:nvPicPr>
          <p:cNvPr id="10242" name="Rectangle 4097"/>
          <p:cNvPicPr>
            <a:picLocks noChangeAspect="1" noChangeArrowheads="1"/>
          </p:cNvPicPr>
          <p:nvPr/>
        </p:nvPicPr>
        <p:blipFill>
          <a:blip r:embed="rId4"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4"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4"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2" name="TextBox 1"/>
          <p:cNvSpPr txBox="1"/>
          <p:nvPr/>
        </p:nvSpPr>
        <p:spPr>
          <a:xfrm>
            <a:off x="1234281" y="5238571"/>
            <a:ext cx="8486784" cy="1200329"/>
          </a:xfrm>
          <a:prstGeom prst="rect">
            <a:avLst/>
          </a:prstGeom>
          <a:noFill/>
        </p:spPr>
        <p:txBody>
          <a:bodyPr wrap="square" rtlCol="0">
            <a:spAutoFit/>
          </a:bodyPr>
          <a:lstStyle/>
          <a:p>
            <a:r>
              <a:rPr lang="en-CA" dirty="0"/>
              <a:t>96%  of Cobalt Comes as a By-product of Mining Nickel and Copper Deposits.</a:t>
            </a:r>
          </a:p>
          <a:p>
            <a:r>
              <a:rPr lang="en-CA" dirty="0"/>
              <a:t>56%  is Produced In The Democratic Republic Of Congo a Country Sanctioned </a:t>
            </a:r>
          </a:p>
          <a:p>
            <a:r>
              <a:rPr lang="en-CA" dirty="0"/>
              <a:t>         for Human Rights Abuse.</a:t>
            </a:r>
          </a:p>
          <a:p>
            <a:r>
              <a:rPr lang="en-CA" dirty="0"/>
              <a:t>50%  of The World Cobalt is Refined in China.</a:t>
            </a:r>
            <a:endParaRPr lang="en-CA" sz="1600" dirty="0"/>
          </a:p>
        </p:txBody>
      </p:sp>
      <p:sp>
        <p:nvSpPr>
          <p:cNvPr id="18" name="Title 7"/>
          <p:cNvSpPr txBox="1">
            <a:spLocks/>
          </p:cNvSpPr>
          <p:nvPr/>
        </p:nvSpPr>
        <p:spPr bwMode="auto">
          <a:xfrm>
            <a:off x="672297" y="571501"/>
            <a:ext cx="8410584" cy="516749"/>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2800" b="1" dirty="0">
                <a:ln w="12700">
                  <a:noFill/>
                  <a:prstDash val="solid"/>
                </a:ln>
                <a:solidFill>
                  <a:schemeClr val="tx1"/>
                </a:solidFill>
              </a:rPr>
              <a:t>COBALT 100,000 TONNES PRODUCED ANNUALLY</a:t>
            </a:r>
          </a:p>
          <a:p>
            <a:pPr algn="ctr" defTabSz="989013" eaLnBrk="0" hangingPunct="0">
              <a:defRPr/>
            </a:pP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20 –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3495402237"/>
      </p:ext>
    </p:ext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Rectangle 4097"/>
          <p:cNvPicPr>
            <a:picLocks noChangeAspect="1" noChangeArrowheads="1"/>
          </p:cNvPicPr>
          <p:nvPr/>
        </p:nvPicPr>
        <p:blipFill>
          <a:blip r:embed="rId4"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4"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4"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277540986"/>
              </p:ext>
            </p:extLst>
          </p:nvPr>
        </p:nvGraphicFramePr>
        <p:xfrm>
          <a:off x="821545" y="1539425"/>
          <a:ext cx="8185136" cy="4594675"/>
        </p:xfrm>
        <a:graphic>
          <a:graphicData uri="http://schemas.openxmlformats.org/presentationml/2006/ole">
            <mc:AlternateContent xmlns:mc="http://schemas.openxmlformats.org/markup-compatibility/2006">
              <mc:Choice xmlns:v="urn:schemas-microsoft-com:vml" Requires="v">
                <p:oleObj spid="_x0000_s1094" name="Image" r:id="rId6" imgW="16253640" imgH="9142560" progId="Photoshop.Image.13">
                  <p:embed/>
                </p:oleObj>
              </mc:Choice>
              <mc:Fallback>
                <p:oleObj name="Image" r:id="rId6" imgW="16253640" imgH="9142560" progId="Photoshop.Image.13">
                  <p:embed/>
                  <p:pic>
                    <p:nvPicPr>
                      <p:cNvPr id="0" name=""/>
                      <p:cNvPicPr/>
                      <p:nvPr/>
                    </p:nvPicPr>
                    <p:blipFill>
                      <a:blip r:embed="rId7"/>
                      <a:stretch>
                        <a:fillRect/>
                      </a:stretch>
                    </p:blipFill>
                    <p:spPr>
                      <a:xfrm>
                        <a:off x="821545" y="1539425"/>
                        <a:ext cx="8185136" cy="4594675"/>
                      </a:xfrm>
                      <a:prstGeom prst="rect">
                        <a:avLst/>
                      </a:prstGeom>
                    </p:spPr>
                  </p:pic>
                </p:oleObj>
              </mc:Fallback>
            </mc:AlternateContent>
          </a:graphicData>
        </a:graphic>
      </p:graphicFrame>
      <p:sp>
        <p:nvSpPr>
          <p:cNvPr id="14" name="Title 7"/>
          <p:cNvSpPr txBox="1">
            <a:spLocks/>
          </p:cNvSpPr>
          <p:nvPr/>
        </p:nvSpPr>
        <p:spPr bwMode="auto">
          <a:xfrm>
            <a:off x="672297" y="571501"/>
            <a:ext cx="8410584" cy="516749"/>
          </a:xfrm>
          <a:prstGeom prst="rect">
            <a:avLst/>
          </a:prstGeom>
          <a:solidFill>
            <a:srgbClr val="8FB46E"/>
          </a:solidFill>
          <a:ln>
            <a:no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3200" b="1" dirty="0">
                <a:ln w="12700">
                  <a:noFill/>
                  <a:prstDash val="solid"/>
                </a:ln>
                <a:solidFill>
                  <a:schemeClr val="tx1"/>
                </a:solidFill>
              </a:rPr>
              <a:t>GLOBAL LITHIUM PRICES</a:t>
            </a:r>
          </a:p>
          <a:p>
            <a:pPr algn="ctr" defTabSz="989013" eaLnBrk="0" hangingPunct="0">
              <a:defRPr/>
            </a:pPr>
            <a:endParaRPr lang="en-US" sz="32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21 –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3381436170"/>
      </p:ext>
    </p:extLst>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480" y="1333500"/>
            <a:ext cx="3886201" cy="233601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1882" y="1338522"/>
            <a:ext cx="4053682" cy="233601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1882" y="3771900"/>
            <a:ext cx="4053682" cy="2336009"/>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480" y="3771900"/>
            <a:ext cx="3886201" cy="2336009"/>
          </a:xfrm>
          <a:prstGeom prst="rect">
            <a:avLst/>
          </a:prstGeom>
        </p:spPr>
      </p:pic>
      <p:sp>
        <p:nvSpPr>
          <p:cNvPr id="2" name="TextBox 1"/>
          <p:cNvSpPr txBox="1"/>
          <p:nvPr/>
        </p:nvSpPr>
        <p:spPr>
          <a:xfrm>
            <a:off x="1416842" y="6210300"/>
            <a:ext cx="7010401" cy="369332"/>
          </a:xfrm>
          <a:prstGeom prst="rect">
            <a:avLst/>
          </a:prstGeom>
          <a:noFill/>
        </p:spPr>
        <p:txBody>
          <a:bodyPr wrap="square" rtlCol="0">
            <a:spAutoFit/>
          </a:bodyPr>
          <a:lstStyle/>
          <a:p>
            <a:endParaRPr lang="en-CA" dirty="0"/>
          </a:p>
        </p:txBody>
      </p:sp>
      <p:sp>
        <p:nvSpPr>
          <p:cNvPr id="17" name="TextBox 16"/>
          <p:cNvSpPr txBox="1"/>
          <p:nvPr/>
        </p:nvSpPr>
        <p:spPr>
          <a:xfrm>
            <a:off x="929480" y="6194485"/>
            <a:ext cx="8016084" cy="646331"/>
          </a:xfrm>
          <a:prstGeom prst="rect">
            <a:avLst/>
          </a:prstGeom>
          <a:noFill/>
        </p:spPr>
        <p:txBody>
          <a:bodyPr wrap="square" rtlCol="0">
            <a:spAutoFit/>
          </a:bodyPr>
          <a:lstStyle/>
          <a:p>
            <a:pPr algn="ctr"/>
            <a:r>
              <a:rPr lang="en-CA" dirty="0"/>
              <a:t>The Company is collaborating on Automating a Disassembly Line for Lithium Ion Battery  Cells </a:t>
            </a:r>
          </a:p>
        </p:txBody>
      </p:sp>
      <p:sp>
        <p:nvSpPr>
          <p:cNvPr id="19" name="Title 7"/>
          <p:cNvSpPr txBox="1">
            <a:spLocks/>
          </p:cNvSpPr>
          <p:nvPr/>
        </p:nvSpPr>
        <p:spPr bwMode="auto">
          <a:xfrm>
            <a:off x="672297" y="571501"/>
            <a:ext cx="8410584" cy="516749"/>
          </a:xfrm>
          <a:prstGeom prst="rect">
            <a:avLst/>
          </a:prstGeom>
          <a:solidFill>
            <a:srgbClr val="8FB46E"/>
          </a:solidFill>
          <a:ln>
            <a:no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3200" b="1" dirty="0">
                <a:ln w="12700">
                  <a:noFill/>
                  <a:prstDash val="solid"/>
                </a:ln>
                <a:solidFill>
                  <a:schemeClr val="tx1"/>
                </a:solidFill>
              </a:rPr>
              <a:t>DISASSEMBLY OF A TESLA BATTERY</a:t>
            </a:r>
          </a:p>
          <a:p>
            <a:pPr algn="ctr" defTabSz="989013" eaLnBrk="0" hangingPunct="0">
              <a:defRPr/>
            </a:pP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22 –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2283447614"/>
      </p:ext>
    </p:extLst>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2" name="TextBox 1"/>
          <p:cNvSpPr txBox="1"/>
          <p:nvPr/>
        </p:nvSpPr>
        <p:spPr>
          <a:xfrm>
            <a:off x="715601" y="1485900"/>
            <a:ext cx="8595880" cy="5780044"/>
          </a:xfrm>
          <a:prstGeom prst="rect">
            <a:avLst/>
          </a:prstGeom>
          <a:noFill/>
        </p:spPr>
        <p:txBody>
          <a:bodyPr wrap="square" rtlCol="0">
            <a:spAutoFit/>
          </a:bodyPr>
          <a:lstStyle/>
          <a:p>
            <a:pPr marL="285750" indent="-285750">
              <a:spcBef>
                <a:spcPct val="20000"/>
              </a:spcBef>
              <a:buFont typeface="Arial" panose="020B0604020202020204" pitchFamily="34" charset="0"/>
              <a:buChar char="•"/>
            </a:pPr>
            <a:r>
              <a:rPr lang="en-US" sz="2000" dirty="0">
                <a:latin typeface="Trebuchet MS" pitchFamily="34" charset="0"/>
              </a:rPr>
              <a:t>Completed Proof of Concept – 2016</a:t>
            </a:r>
          </a:p>
          <a:p>
            <a:pPr marL="285750" indent="-285750">
              <a:spcBef>
                <a:spcPct val="20000"/>
              </a:spcBef>
              <a:buFont typeface="Arial" panose="020B0604020202020204" pitchFamily="34" charset="0"/>
              <a:buChar char="•"/>
            </a:pPr>
            <a:r>
              <a:rPr lang="en-US" sz="2000" dirty="0">
                <a:latin typeface="Trebuchet MS" pitchFamily="34" charset="0"/>
              </a:rPr>
              <a:t>Filed for US Provisional Patent – 2016</a:t>
            </a:r>
          </a:p>
          <a:p>
            <a:pPr marL="285750" indent="-285750">
              <a:spcBef>
                <a:spcPct val="20000"/>
              </a:spcBef>
              <a:buFont typeface="Arial" panose="020B0604020202020204" pitchFamily="34" charset="0"/>
              <a:buChar char="•"/>
            </a:pPr>
            <a:r>
              <a:rPr lang="en-US" sz="2000" dirty="0">
                <a:latin typeface="Trebuchet MS" pitchFamily="34" charset="0"/>
              </a:rPr>
              <a:t>Raised a minimum of $2,000,000 - 2016</a:t>
            </a:r>
          </a:p>
          <a:p>
            <a:pPr marL="285750" indent="-285750">
              <a:spcBef>
                <a:spcPct val="20000"/>
              </a:spcBef>
              <a:buFont typeface="Arial" panose="020B0604020202020204" pitchFamily="34" charset="0"/>
              <a:buChar char="•"/>
            </a:pPr>
            <a:r>
              <a:rPr lang="en-US" sz="2000" dirty="0">
                <a:latin typeface="Trebuchet MS" pitchFamily="34" charset="0"/>
              </a:rPr>
              <a:t>Completed Leaching Precipitation Testing on Lithium/Cobalt – 2017</a:t>
            </a:r>
          </a:p>
          <a:p>
            <a:pPr marL="285750" indent="-285750">
              <a:spcBef>
                <a:spcPct val="20000"/>
              </a:spcBef>
              <a:buFont typeface="Arial" panose="020B0604020202020204" pitchFamily="34" charset="0"/>
              <a:buChar char="•"/>
            </a:pPr>
            <a:r>
              <a:rPr lang="en-US" sz="2000" dirty="0">
                <a:latin typeface="Trebuchet MS" pitchFamily="34" charset="0"/>
              </a:rPr>
              <a:t>Complete Leaching Precipitation Testing on Nickel/Manganese – 2017</a:t>
            </a:r>
          </a:p>
          <a:p>
            <a:pPr marL="285750" indent="-285750">
              <a:spcBef>
                <a:spcPct val="20000"/>
              </a:spcBef>
              <a:buFont typeface="Arial" panose="020B0604020202020204" pitchFamily="34" charset="0"/>
              <a:buChar char="•"/>
            </a:pPr>
            <a:r>
              <a:rPr lang="en-US" sz="2000" dirty="0">
                <a:latin typeface="Trebuchet MS" pitchFamily="34" charset="0"/>
              </a:rPr>
              <a:t>File for Full U.S. Patent and Other Jurisdictions – 2017</a:t>
            </a:r>
          </a:p>
          <a:p>
            <a:pPr marL="285750" indent="-285750">
              <a:spcBef>
                <a:spcPct val="20000"/>
              </a:spcBef>
              <a:buFont typeface="Arial" panose="020B0604020202020204" pitchFamily="34" charset="0"/>
              <a:buChar char="•"/>
            </a:pPr>
            <a:r>
              <a:rPr lang="en-US" sz="2000" dirty="0">
                <a:latin typeface="Trebuchet MS" pitchFamily="34" charset="0"/>
              </a:rPr>
              <a:t>Raise from $10-$25 Million dollars with Participation Partner – 2017-2018</a:t>
            </a:r>
          </a:p>
          <a:p>
            <a:pPr marL="285750" indent="-285750">
              <a:spcBef>
                <a:spcPct val="20000"/>
              </a:spcBef>
              <a:buFont typeface="Arial" panose="020B0604020202020204" pitchFamily="34" charset="0"/>
              <a:buChar char="•"/>
            </a:pPr>
            <a:r>
              <a:rPr lang="en-US" sz="2000" dirty="0">
                <a:latin typeface="Trebuchet MS" pitchFamily="34" charset="0"/>
              </a:rPr>
              <a:t>Begin Pilot Plant build for Pilot testing work – 2018</a:t>
            </a:r>
          </a:p>
          <a:p>
            <a:pPr marL="285750" indent="-285750">
              <a:spcBef>
                <a:spcPct val="20000"/>
              </a:spcBef>
              <a:buFont typeface="Arial" panose="020B0604020202020204" pitchFamily="34" charset="0"/>
              <a:buChar char="•"/>
            </a:pPr>
            <a:r>
              <a:rPr lang="en-US" sz="2000" dirty="0">
                <a:latin typeface="Trebuchet MS" pitchFamily="34" charset="0"/>
              </a:rPr>
              <a:t>Design Battery Disassembly Plant - 2018</a:t>
            </a:r>
          </a:p>
          <a:p>
            <a:pPr marL="285750" indent="-285750">
              <a:spcBef>
                <a:spcPct val="20000"/>
              </a:spcBef>
              <a:buFont typeface="Arial" panose="020B0604020202020204" pitchFamily="34" charset="0"/>
              <a:buChar char="•"/>
            </a:pPr>
            <a:r>
              <a:rPr lang="en-US" sz="2000" dirty="0">
                <a:latin typeface="Trebuchet MS" pitchFamily="34" charset="0"/>
              </a:rPr>
              <a:t>Hire Engineering Firm to Estimate Costs of Operating and Capital Costs - 2018-2019</a:t>
            </a:r>
          </a:p>
          <a:p>
            <a:pPr marL="285750" indent="-285750">
              <a:spcBef>
                <a:spcPct val="20000"/>
              </a:spcBef>
              <a:buFont typeface="Arial" panose="020B0604020202020204" pitchFamily="34" charset="0"/>
              <a:buChar char="•"/>
            </a:pPr>
            <a:r>
              <a:rPr lang="en-US" sz="2000" dirty="0">
                <a:latin typeface="Trebuchet MS" pitchFamily="34" charset="0"/>
              </a:rPr>
              <a:t>Complete Environmental Permitting - 2019</a:t>
            </a:r>
          </a:p>
          <a:p>
            <a:pPr marL="285750" indent="-285750">
              <a:spcBef>
                <a:spcPct val="20000"/>
              </a:spcBef>
              <a:buFont typeface="Arial" panose="020B0604020202020204" pitchFamily="34" charset="0"/>
              <a:buChar char="•"/>
            </a:pPr>
            <a:r>
              <a:rPr lang="en-US" sz="2000" dirty="0">
                <a:latin typeface="Trebuchet MS" pitchFamily="34" charset="0"/>
              </a:rPr>
              <a:t>Raise Capital and Build Operating Portable Plant – 2019-2020</a:t>
            </a:r>
          </a:p>
          <a:p>
            <a:pPr marL="285750" indent="-285750">
              <a:spcBef>
                <a:spcPct val="20000"/>
              </a:spcBef>
              <a:buFont typeface="Arial" panose="020B0604020202020204" pitchFamily="34" charset="0"/>
              <a:buChar char="•"/>
            </a:pPr>
            <a:endParaRPr lang="en-US" sz="2000" dirty="0">
              <a:latin typeface="Trebuchet MS" pitchFamily="34" charset="0"/>
            </a:endParaRPr>
          </a:p>
          <a:p>
            <a:pPr marL="285750" indent="-285750">
              <a:spcBef>
                <a:spcPct val="20000"/>
              </a:spcBef>
              <a:buFont typeface="Arial" panose="020B0604020202020204" pitchFamily="34" charset="0"/>
              <a:buChar char="•"/>
            </a:pPr>
            <a:endParaRPr lang="en-US" dirty="0">
              <a:latin typeface="Trebuchet MS" pitchFamily="34" charset="0"/>
            </a:endParaRPr>
          </a:p>
        </p:txBody>
      </p:sp>
      <p:sp>
        <p:nvSpPr>
          <p:cNvPr id="14" name="Title 7"/>
          <p:cNvSpPr txBox="1">
            <a:spLocks/>
          </p:cNvSpPr>
          <p:nvPr/>
        </p:nvSpPr>
        <p:spPr bwMode="auto">
          <a:xfrm>
            <a:off x="672297" y="571501"/>
            <a:ext cx="8410584" cy="516749"/>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3200" b="1" dirty="0">
                <a:ln w="12700">
                  <a:noFill/>
                  <a:prstDash val="solid"/>
                </a:ln>
                <a:solidFill>
                  <a:schemeClr val="tx1"/>
                </a:solidFill>
              </a:rPr>
              <a:t>MILESTONES</a:t>
            </a:r>
          </a:p>
          <a:p>
            <a:pPr algn="ctr" defTabSz="989013" eaLnBrk="0" hangingPunct="0">
              <a:defRPr/>
            </a:pP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extBox 9"/>
          <p:cNvSpPr txBox="1"/>
          <p:nvPr/>
        </p:nvSpPr>
        <p:spPr>
          <a:xfrm>
            <a:off x="573054" y="6847701"/>
            <a:ext cx="7826373"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23–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4046468240"/>
      </p:ext>
    </p:extLst>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bwMode="auto">
          <a:xfrm>
            <a:off x="686589" y="571130"/>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b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200" b="1" dirty="0">
                <a:ln w="12700">
                  <a:noFill/>
                  <a:prstDash val="solid"/>
                </a:ln>
                <a:solidFill>
                  <a:schemeClr val="tx1"/>
                </a:solidFill>
              </a:rPr>
              <a:t>ARTILLERY PEAK, ARIZONA</a:t>
            </a:r>
          </a:p>
          <a:p>
            <a:pPr algn="ctr" defTabSz="989013" eaLnBrk="0" hangingPunct="0">
              <a:defRPr/>
            </a:pPr>
            <a:endParaRPr lang="en-US" sz="320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yriad Pro" panose="020B0503030403020204" pitchFamily="34" charset="0"/>
            </a:endParaRPr>
          </a:p>
        </p:txBody>
      </p:sp>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sp>
        <p:nvSpPr>
          <p:cNvPr id="7" name="TextBox 6"/>
          <p:cNvSpPr txBox="1"/>
          <p:nvPr/>
        </p:nvSpPr>
        <p:spPr>
          <a:xfrm>
            <a:off x="623888" y="6667500"/>
            <a:ext cx="184731" cy="261610"/>
          </a:xfrm>
          <a:prstGeom prst="rect">
            <a:avLst/>
          </a:prstGeom>
          <a:noFill/>
        </p:spPr>
        <p:txBody>
          <a:bodyPr wrap="none">
            <a:spAutoFit/>
          </a:bodyPr>
          <a:lstStyle/>
          <a:p>
            <a:pPr>
              <a:defRPr/>
            </a:pPr>
            <a:endParaRPr lang="en-US" sz="1100" dirty="0">
              <a:solidFill>
                <a:schemeClr val="bg1">
                  <a:lumMod val="65000"/>
                </a:schemeClr>
              </a:solidFill>
            </a:endParaRPr>
          </a:p>
        </p:txBody>
      </p:sp>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5" name="TextBox 4"/>
          <p:cNvSpPr txBox="1"/>
          <p:nvPr/>
        </p:nvSpPr>
        <p:spPr>
          <a:xfrm>
            <a:off x="672297" y="1485900"/>
            <a:ext cx="4752984" cy="2970044"/>
          </a:xfrm>
          <a:prstGeom prst="rect">
            <a:avLst/>
          </a:prstGeom>
          <a:noFill/>
        </p:spPr>
        <p:txBody>
          <a:bodyPr wrap="square" rtlCol="0">
            <a:spAutoFit/>
          </a:bodyPr>
          <a:lstStyle/>
          <a:p>
            <a:r>
              <a:rPr lang="en-US" b="1" dirty="0">
                <a:solidFill>
                  <a:schemeClr val="accent6">
                    <a:lumMod val="75000"/>
                  </a:schemeClr>
                </a:solidFill>
              </a:rPr>
              <a:t>ARTILLERY PEAK, ARIZONA</a:t>
            </a:r>
            <a:br>
              <a:rPr lang="en-US" sz="1600" dirty="0"/>
            </a:br>
            <a:r>
              <a:rPr lang="en-US" sz="1600" dirty="0"/>
              <a:t>Manganese Property (100% Ownership)</a:t>
            </a:r>
          </a:p>
          <a:p>
            <a:br>
              <a:rPr lang="en-US" sz="1700" dirty="0"/>
            </a:br>
            <a:r>
              <a:rPr lang="en-US" sz="1700" dirty="0"/>
              <a:t>From 2007-2012 AMI completed 43-101 drilled resource estimates, pilot plant work with Kemetco and a pre-feasibility study with Tetra-Tech. </a:t>
            </a:r>
            <a:r>
              <a:rPr lang="en-CA" sz="1700" dirty="0"/>
              <a:t>Due to the price of manganese metals dropping to uneconomic levels the company discontinued work, eventually eliminating all of their leased holdings and retaining their BLM claims hosting the highest values of manganese from previously drilled</a:t>
            </a:r>
            <a:endParaRPr lang="en-CA"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7306" y="1485900"/>
            <a:ext cx="3439868" cy="2833561"/>
          </a:xfrm>
          <a:prstGeom prst="rect">
            <a:avLst/>
          </a:prstGeom>
        </p:spPr>
      </p:pic>
      <p:sp>
        <p:nvSpPr>
          <p:cNvPr id="17" name="TextBox 16"/>
          <p:cNvSpPr txBox="1"/>
          <p:nvPr/>
        </p:nvSpPr>
        <p:spPr>
          <a:xfrm>
            <a:off x="672297" y="4324350"/>
            <a:ext cx="8424876" cy="2446824"/>
          </a:xfrm>
          <a:prstGeom prst="rect">
            <a:avLst/>
          </a:prstGeom>
          <a:noFill/>
        </p:spPr>
        <p:txBody>
          <a:bodyPr wrap="square" rtlCol="0">
            <a:spAutoFit/>
          </a:bodyPr>
          <a:lstStyle/>
          <a:p>
            <a:r>
              <a:rPr lang="en-CA" sz="1700" dirty="0"/>
              <a:t>diamond drill holes.  Work by Kemetco and Tetra-Tech proved the Company could produce electrolytic metals at prices that were competitive in production cost to the Chinese producers utilizing low grade (2-3%) ores compared to Chinese production grading 30-55%. The Company went on to produce rechargeable button cell batteries utilizing Artillery Peak ores.  </a:t>
            </a:r>
          </a:p>
          <a:p>
            <a:endParaRPr lang="en-CA" sz="1200" dirty="0"/>
          </a:p>
          <a:p>
            <a:r>
              <a:rPr lang="en-CA" sz="1700" dirty="0"/>
              <a:t>Patents received are registered in the US, China and South Africa.  These patents are the foundation of the Company’s US patent pending process for recycling cathode materials for Lithium Ion batteries.</a:t>
            </a:r>
            <a:endParaRPr lang="en-CA" sz="1600" dirty="0"/>
          </a:p>
        </p:txBody>
      </p:sp>
      <p:sp>
        <p:nvSpPr>
          <p:cNvPr id="18"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24 –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815301668"/>
      </p:ext>
    </p:extLst>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bwMode="auto">
          <a:xfrm>
            <a:off x="686589" y="571130"/>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r>
              <a:rPr lang="en-US" sz="3200" b="1" dirty="0">
                <a:ln w="12700">
                  <a:noFill/>
                  <a:prstDash val="solid"/>
                </a:ln>
                <a:solidFill>
                  <a:schemeClr val="tx1"/>
                </a:solidFill>
              </a:rPr>
              <a:t>NIOBIUM PROPERTIES, BC</a:t>
            </a:r>
            <a:endParaRPr lang="en-US" sz="3200" b="1" dirty="0">
              <a:ln w="12700">
                <a:solidFill>
                  <a:schemeClr val="tx1"/>
                </a:solidFill>
                <a:prstDash val="solid"/>
              </a:ln>
              <a:solidFill>
                <a:schemeClr val="bg2">
                  <a:tint val="85000"/>
                  <a:satMod val="155000"/>
                </a:schemeClr>
              </a:solidFill>
              <a:latin typeface="Myriad Pro" panose="020B0503030403020204" pitchFamily="34" charset="0"/>
            </a:endParaRPr>
          </a:p>
        </p:txBody>
      </p:sp>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sp>
        <p:nvSpPr>
          <p:cNvPr id="7" name="TextBox 6"/>
          <p:cNvSpPr txBox="1"/>
          <p:nvPr/>
        </p:nvSpPr>
        <p:spPr>
          <a:xfrm>
            <a:off x="623888" y="6667500"/>
            <a:ext cx="184731" cy="261610"/>
          </a:xfrm>
          <a:prstGeom prst="rect">
            <a:avLst/>
          </a:prstGeom>
          <a:noFill/>
        </p:spPr>
        <p:txBody>
          <a:bodyPr wrap="none">
            <a:spAutoFit/>
          </a:bodyPr>
          <a:lstStyle/>
          <a:p>
            <a:pPr>
              <a:defRPr/>
            </a:pPr>
            <a:endParaRPr lang="en-US" sz="1100" dirty="0">
              <a:solidFill>
                <a:schemeClr val="bg1">
                  <a:lumMod val="65000"/>
                </a:schemeClr>
              </a:solidFill>
            </a:endParaRPr>
          </a:p>
        </p:txBody>
      </p:sp>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5" name="TextBox 4"/>
          <p:cNvSpPr txBox="1"/>
          <p:nvPr/>
        </p:nvSpPr>
        <p:spPr>
          <a:xfrm>
            <a:off x="686589" y="1485900"/>
            <a:ext cx="3976692" cy="5186035"/>
          </a:xfrm>
          <a:prstGeom prst="rect">
            <a:avLst/>
          </a:prstGeom>
          <a:noFill/>
        </p:spPr>
        <p:txBody>
          <a:bodyPr wrap="square" rtlCol="0">
            <a:spAutoFit/>
          </a:bodyPr>
          <a:lstStyle/>
          <a:p>
            <a:r>
              <a:rPr lang="en-US" b="1" dirty="0">
                <a:solidFill>
                  <a:schemeClr val="accent6">
                    <a:lumMod val="75000"/>
                  </a:schemeClr>
                </a:solidFill>
              </a:rPr>
              <a:t>LONNIE and VIRGIL, BRITISH COLUMBIA</a:t>
            </a:r>
            <a:br>
              <a:rPr lang="en-US" sz="1600" dirty="0"/>
            </a:br>
            <a:r>
              <a:rPr lang="en-CA" b="1" dirty="0"/>
              <a:t>Niobium/Lanthanum (Rare Earths)</a:t>
            </a:r>
          </a:p>
          <a:p>
            <a:r>
              <a:rPr lang="en-US" sz="1400" dirty="0"/>
              <a:t>(100% Ownership)</a:t>
            </a:r>
          </a:p>
          <a:p>
            <a:endParaRPr lang="en-US" sz="1100" dirty="0"/>
          </a:p>
          <a:p>
            <a:r>
              <a:rPr lang="en-CA" dirty="0"/>
              <a:t>The Virgil and Lonnie carbonatite claims contain two showings defined by trenching (1970’s) with a combined strike length </a:t>
            </a:r>
            <a:r>
              <a:rPr lang="en-CA" b="1" dirty="0"/>
              <a:t>of  620 meters (2,040 ft.) with widths up to 40 meters grading 0.20% Niobium.  A 56 meter chip sample on the Brent  carbonatite assayed .05% Lanthanum, .03% Neodymium and .15% Titanium</a:t>
            </a:r>
            <a:r>
              <a:rPr lang="en-CA" dirty="0"/>
              <a:t>. </a:t>
            </a:r>
          </a:p>
          <a:p>
            <a:endParaRPr lang="en-CA" dirty="0"/>
          </a:p>
          <a:p>
            <a:r>
              <a:rPr lang="en-CA" dirty="0"/>
              <a:t>Air Bourne geophysics and geochemical field work identified four significant anomalies with soil sampling results approaching 1% total rare earths plus additional Niobium credits.</a:t>
            </a:r>
            <a:endParaRPr lang="en-CA" sz="2000" dirty="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1881" y="1620413"/>
            <a:ext cx="4190999" cy="3987477"/>
          </a:xfrm>
          <a:prstGeom prst="rect">
            <a:avLst/>
          </a:prstGeom>
        </p:spPr>
      </p:pic>
      <p:sp>
        <p:nvSpPr>
          <p:cNvPr id="17"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25 –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1369116678"/>
      </p:ext>
    </p:extLst>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bwMode="auto">
          <a:xfrm>
            <a:off x="686589" y="571130"/>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r>
              <a:rPr lang="en-US" sz="3200" b="1" dirty="0">
                <a:ln w="12700">
                  <a:noFill/>
                  <a:prstDash val="solid"/>
                </a:ln>
                <a:solidFill>
                  <a:schemeClr val="tx1"/>
                </a:solidFill>
              </a:rPr>
              <a:t>ROCHER DEBOULE PROPERTY, B.C.</a:t>
            </a:r>
            <a:endParaRPr lang="en-US" sz="3200" dirty="0">
              <a:ln w="12700">
                <a:solidFill>
                  <a:schemeClr val="tx1"/>
                </a:solidFill>
                <a:prstDash val="solid"/>
              </a:ln>
              <a:solidFill>
                <a:schemeClr val="bg2">
                  <a:tint val="85000"/>
                  <a:satMod val="155000"/>
                </a:schemeClr>
              </a:solidFill>
              <a:latin typeface="Myriad Pro" panose="020B0503030403020204" pitchFamily="34" charset="0"/>
            </a:endParaRPr>
          </a:p>
        </p:txBody>
      </p:sp>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sp>
        <p:nvSpPr>
          <p:cNvPr id="7" name="TextBox 6"/>
          <p:cNvSpPr txBox="1"/>
          <p:nvPr/>
        </p:nvSpPr>
        <p:spPr>
          <a:xfrm>
            <a:off x="623888" y="6667500"/>
            <a:ext cx="184731" cy="261610"/>
          </a:xfrm>
          <a:prstGeom prst="rect">
            <a:avLst/>
          </a:prstGeom>
          <a:noFill/>
        </p:spPr>
        <p:txBody>
          <a:bodyPr wrap="none">
            <a:spAutoFit/>
          </a:bodyPr>
          <a:lstStyle/>
          <a:p>
            <a:pPr>
              <a:defRPr/>
            </a:pPr>
            <a:endParaRPr lang="en-US" sz="1100" dirty="0">
              <a:solidFill>
                <a:schemeClr val="bg1">
                  <a:lumMod val="65000"/>
                </a:schemeClr>
              </a:solidFill>
            </a:endParaRPr>
          </a:p>
        </p:txBody>
      </p:sp>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5" name="TextBox 4"/>
          <p:cNvSpPr txBox="1"/>
          <p:nvPr/>
        </p:nvSpPr>
        <p:spPr>
          <a:xfrm>
            <a:off x="686589" y="1383544"/>
            <a:ext cx="5195892" cy="3123932"/>
          </a:xfrm>
          <a:prstGeom prst="rect">
            <a:avLst/>
          </a:prstGeom>
          <a:noFill/>
        </p:spPr>
        <p:txBody>
          <a:bodyPr wrap="square" rtlCol="0">
            <a:spAutoFit/>
          </a:bodyPr>
          <a:lstStyle/>
          <a:p>
            <a:r>
              <a:rPr lang="en-US" b="1" dirty="0">
                <a:solidFill>
                  <a:schemeClr val="accent6">
                    <a:lumMod val="75000"/>
                  </a:schemeClr>
                </a:solidFill>
              </a:rPr>
              <a:t>ROCHER DEBOULE IOCG, BRITISH COLUMBIA</a:t>
            </a:r>
            <a:br>
              <a:rPr lang="en-US" sz="1600" dirty="0"/>
            </a:br>
            <a:r>
              <a:rPr lang="en-CA" b="1" dirty="0"/>
              <a:t>Niobium/Lanthanum (Rare Earths)</a:t>
            </a:r>
          </a:p>
          <a:p>
            <a:r>
              <a:rPr lang="en-US" sz="1400" dirty="0"/>
              <a:t>(100% Ownership)</a:t>
            </a:r>
          </a:p>
          <a:p>
            <a:endParaRPr lang="en-US" sz="1100" dirty="0"/>
          </a:p>
          <a:p>
            <a:r>
              <a:rPr lang="en-CA" sz="1700" dirty="0"/>
              <a:t>AMY’s Iron Oxide Copper Gold (IOCG) 1,000 (hectare) target is located 10 km from Hazelton, BC. The property contains several mineral occurrences over a 12 kilometer east, west direction. </a:t>
            </a:r>
          </a:p>
          <a:p>
            <a:endParaRPr lang="en-CA" sz="1700" dirty="0"/>
          </a:p>
          <a:p>
            <a:r>
              <a:rPr lang="en-CA" sz="1700" dirty="0"/>
              <a:t>The original Rocher Deboule mine and three other properties were mined and shipped to smelter by railroad as follows:</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0081" y="1427465"/>
            <a:ext cx="3352796" cy="303023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589" y="4457700"/>
            <a:ext cx="8396288" cy="1550156"/>
          </a:xfrm>
          <a:prstGeom prst="rect">
            <a:avLst/>
          </a:prstGeom>
        </p:spPr>
      </p:pic>
      <p:sp>
        <p:nvSpPr>
          <p:cNvPr id="4" name="Rectangle 3"/>
          <p:cNvSpPr/>
          <p:nvPr/>
        </p:nvSpPr>
        <p:spPr>
          <a:xfrm>
            <a:off x="750383" y="5981700"/>
            <a:ext cx="8332494" cy="646331"/>
          </a:xfrm>
          <a:prstGeom prst="rect">
            <a:avLst/>
          </a:prstGeom>
        </p:spPr>
        <p:txBody>
          <a:bodyPr wrap="square">
            <a:spAutoFit/>
          </a:bodyPr>
          <a:lstStyle/>
          <a:p>
            <a:r>
              <a:rPr lang="en-CA" sz="1200" dirty="0"/>
              <a:t>* One high-grade shipment of 23 tons averaged 6.25 opt Gold, Silver (8.70 opt) Copper (7.0%), Cobalt (2.5%) and Molybdenum (1.15%).  Soil and rock sampling, mapping and magnetometer surveys in 2011-2016 have identified three (3) bulk tonnage targets, within the claim group.</a:t>
            </a:r>
          </a:p>
        </p:txBody>
      </p:sp>
      <p:sp>
        <p:nvSpPr>
          <p:cNvPr id="17" name="TextBox 9"/>
          <p:cNvSpPr txBox="1"/>
          <p:nvPr/>
        </p:nvSpPr>
        <p:spPr>
          <a:xfrm>
            <a:off x="573054" y="6847701"/>
            <a:ext cx="7826373"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26 –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704460116"/>
      </p:ext>
    </p:extLst>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4" name="Title 7"/>
          <p:cNvSpPr txBox="1">
            <a:spLocks/>
          </p:cNvSpPr>
          <p:nvPr/>
        </p:nvSpPr>
        <p:spPr bwMode="auto">
          <a:xfrm>
            <a:off x="672297" y="571501"/>
            <a:ext cx="8410584" cy="516749"/>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3200" b="1" dirty="0">
                <a:ln w="12700">
                  <a:noFill/>
                  <a:prstDash val="solid"/>
                </a:ln>
                <a:solidFill>
                  <a:schemeClr val="tx1"/>
                </a:solidFill>
              </a:rPr>
              <a:t>SUMMARY</a:t>
            </a:r>
          </a:p>
          <a:p>
            <a:pPr algn="ctr" defTabSz="989013" eaLnBrk="0" hangingPunct="0">
              <a:defRPr/>
            </a:pP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extBox 11"/>
          <p:cNvSpPr txBox="1"/>
          <p:nvPr/>
        </p:nvSpPr>
        <p:spPr>
          <a:xfrm>
            <a:off x="672297" y="1638300"/>
            <a:ext cx="8410584" cy="4419671"/>
          </a:xfrm>
          <a:prstGeom prst="rect">
            <a:avLst/>
          </a:prstGeom>
          <a:noFill/>
        </p:spPr>
        <p:txBody>
          <a:bodyPr wrap="square" rtlCol="0">
            <a:spAutoFit/>
          </a:bodyPr>
          <a:lstStyle/>
          <a:p>
            <a:pPr marL="722313" lvl="1" indent="-265113">
              <a:buFont typeface="Arial" panose="020B0604020202020204" pitchFamily="34" charset="0"/>
              <a:buChar char="•"/>
            </a:pPr>
            <a:r>
              <a:rPr lang="en-CA" sz="2800" dirty="0"/>
              <a:t>Leader in Lithium Ion Electric Vehicle Battery Recycling </a:t>
            </a:r>
          </a:p>
          <a:p>
            <a:pPr marL="722313" lvl="1" indent="-265113">
              <a:lnSpc>
                <a:spcPct val="120000"/>
              </a:lnSpc>
              <a:buFont typeface="Arial" panose="020B0604020202020204" pitchFamily="34" charset="0"/>
              <a:buChar char="•"/>
            </a:pPr>
            <a:r>
              <a:rPr lang="en-CA" sz="2800" dirty="0"/>
              <a:t>Mining Batteries Eliminates Mining Ore</a:t>
            </a:r>
          </a:p>
          <a:p>
            <a:pPr marL="722313" lvl="1" indent="-265113">
              <a:buFont typeface="Arial" panose="020B0604020202020204" pitchFamily="34" charset="0"/>
              <a:buChar char="•"/>
            </a:pPr>
            <a:r>
              <a:rPr lang="en-CA" sz="2800" dirty="0"/>
              <a:t>Valuable Cathode Materials (Cobalt) Delivered to Our Door Step ($3.00/lb Tipping Fee)</a:t>
            </a:r>
          </a:p>
          <a:p>
            <a:pPr marL="722313" lvl="1" indent="-265113">
              <a:lnSpc>
                <a:spcPct val="120000"/>
              </a:lnSpc>
              <a:buFont typeface="Arial" panose="020B0604020202020204" pitchFamily="34" charset="0"/>
              <a:buChar char="•"/>
            </a:pPr>
            <a:r>
              <a:rPr lang="en-CA" sz="2800" dirty="0"/>
              <a:t>Business Opportunity in Recycling Plants</a:t>
            </a:r>
          </a:p>
          <a:p>
            <a:pPr marL="722313" lvl="1" indent="-265113">
              <a:buFont typeface="Arial" panose="020B0604020202020204" pitchFamily="34" charset="0"/>
              <a:buChar char="•"/>
            </a:pPr>
            <a:r>
              <a:rPr lang="en-CA" sz="2800" dirty="0"/>
              <a:t>Equity Investment Participation in Disruptive Technology Critical to the Production of Electric Cars</a:t>
            </a:r>
          </a:p>
          <a:p>
            <a:endParaRPr lang="en-CA" dirty="0"/>
          </a:p>
        </p:txBody>
      </p:sp>
      <p:sp>
        <p:nvSpPr>
          <p:cNvPr id="17"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27 –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2479243752"/>
      </p:ext>
    </p:extLst>
  </p:cSld>
  <p:clrMapOvr>
    <a:masterClrMapping/>
  </p:clrMapOvr>
  <p:transition>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9" name="TextBox 8"/>
          <p:cNvSpPr txBox="1"/>
          <p:nvPr/>
        </p:nvSpPr>
        <p:spPr>
          <a:xfrm>
            <a:off x="1005681" y="1709478"/>
            <a:ext cx="7772400" cy="5909310"/>
          </a:xfrm>
          <a:prstGeom prst="rect">
            <a:avLst/>
          </a:prstGeom>
          <a:noFill/>
        </p:spPr>
        <p:txBody>
          <a:bodyPr wrap="square" rtlCol="0">
            <a:spAutoFit/>
          </a:bodyPr>
          <a:lstStyle/>
          <a:p>
            <a:r>
              <a:rPr lang="en-CA" sz="2400" dirty="0"/>
              <a:t>CONTACT</a:t>
            </a:r>
          </a:p>
          <a:p>
            <a:endParaRPr lang="en-CA" sz="2400" dirty="0"/>
          </a:p>
          <a:p>
            <a:pPr>
              <a:lnSpc>
                <a:spcPct val="150000"/>
              </a:lnSpc>
            </a:pPr>
            <a:r>
              <a:rPr lang="en-CA" sz="2400" dirty="0"/>
              <a:t>	</a:t>
            </a:r>
            <a:r>
              <a:rPr lang="en-CA" sz="2400" b="1" dirty="0"/>
              <a:t>Larry W. Reaugh</a:t>
            </a:r>
            <a:r>
              <a:rPr lang="en-CA" sz="2400" dirty="0"/>
              <a:t>, President, C.E.O. and Director</a:t>
            </a:r>
          </a:p>
          <a:p>
            <a:pPr>
              <a:lnSpc>
                <a:spcPct val="150000"/>
              </a:lnSpc>
            </a:pPr>
            <a:r>
              <a:rPr lang="en-CA" sz="2400" dirty="0"/>
              <a:t>	17942 55</a:t>
            </a:r>
            <a:r>
              <a:rPr lang="en-CA" sz="2400" baseline="30000" dirty="0"/>
              <a:t>th</a:t>
            </a:r>
            <a:r>
              <a:rPr lang="en-CA" sz="2400" dirty="0"/>
              <a:t> Avenue, Suite #2</a:t>
            </a:r>
          </a:p>
          <a:p>
            <a:pPr>
              <a:lnSpc>
                <a:spcPct val="150000"/>
              </a:lnSpc>
            </a:pPr>
            <a:r>
              <a:rPr lang="en-CA" sz="2400" dirty="0"/>
              <a:t>	White Rock, B.C.  V4B 1E6</a:t>
            </a:r>
          </a:p>
          <a:p>
            <a:pPr>
              <a:lnSpc>
                <a:spcPct val="150000"/>
              </a:lnSpc>
            </a:pPr>
            <a:r>
              <a:rPr lang="en-CA" sz="2400" dirty="0"/>
              <a:t>	Ph.:  778-574-4444</a:t>
            </a:r>
          </a:p>
          <a:p>
            <a:pPr>
              <a:lnSpc>
                <a:spcPct val="150000"/>
              </a:lnSpc>
            </a:pPr>
            <a:r>
              <a:rPr lang="en-CA" sz="2400" dirty="0"/>
              <a:t>	Email:  </a:t>
            </a:r>
            <a:r>
              <a:rPr lang="en-CA" sz="2400" dirty="0">
                <a:hlinkClick r:id="rId5"/>
              </a:rPr>
              <a:t>lreaugh@amymn.com</a:t>
            </a:r>
            <a:endParaRPr lang="en-CA" sz="2400" dirty="0"/>
          </a:p>
          <a:p>
            <a:pPr>
              <a:lnSpc>
                <a:spcPct val="150000"/>
              </a:lnSpc>
            </a:pPr>
            <a:r>
              <a:rPr lang="en-CA" sz="2400" dirty="0"/>
              <a:t>	Website:  </a:t>
            </a:r>
            <a:r>
              <a:rPr lang="en-CA" sz="2400" dirty="0">
                <a:hlinkClick r:id="rId6"/>
              </a:rPr>
              <a:t>www.americanmanganeseinc.com</a:t>
            </a:r>
            <a:endParaRPr lang="en-CA" sz="2400" dirty="0"/>
          </a:p>
          <a:p>
            <a:endParaRPr lang="en-CA" sz="2400" dirty="0"/>
          </a:p>
          <a:p>
            <a:endParaRPr lang="en-CA" sz="2400" dirty="0"/>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endParaRPr lang="en-CA" sz="2400" dirty="0"/>
          </a:p>
          <a:p>
            <a:endParaRPr lang="en-CA" dirty="0"/>
          </a:p>
        </p:txBody>
      </p:sp>
      <p:sp>
        <p:nvSpPr>
          <p:cNvPr id="14" name="Title 7"/>
          <p:cNvSpPr txBox="1">
            <a:spLocks/>
          </p:cNvSpPr>
          <p:nvPr/>
        </p:nvSpPr>
        <p:spPr bwMode="auto">
          <a:xfrm>
            <a:off x="672297" y="571501"/>
            <a:ext cx="8410584" cy="516749"/>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defTabSz="989013" eaLnBrk="0" hangingPunct="0">
              <a:defRPr/>
            </a:pPr>
            <a:r>
              <a:rPr lang="en-US" sz="3200" b="1" dirty="0">
                <a:ln w="12700">
                  <a:noFill/>
                  <a:prstDash val="solid"/>
                </a:ln>
                <a:solidFill>
                  <a:schemeClr val="tx1"/>
                </a:solidFill>
              </a:rPr>
              <a:t>CONTACT INFORMATION</a:t>
            </a:r>
          </a:p>
          <a:p>
            <a:pPr algn="ctr" defTabSz="989013" eaLnBrk="0" hangingPunct="0">
              <a:defRPr/>
            </a:pP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TextBox 9"/>
          <p:cNvSpPr txBox="1"/>
          <p:nvPr/>
        </p:nvSpPr>
        <p:spPr>
          <a:xfrm>
            <a:off x="573054" y="6847701"/>
            <a:ext cx="7904921"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28 –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743340780"/>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5" name="TextBox 4"/>
          <p:cNvSpPr txBox="1"/>
          <p:nvPr/>
        </p:nvSpPr>
        <p:spPr>
          <a:xfrm>
            <a:off x="624681" y="1409700"/>
            <a:ext cx="8458200" cy="6001643"/>
          </a:xfrm>
          <a:prstGeom prst="rect">
            <a:avLst/>
          </a:prstGeom>
          <a:noFill/>
        </p:spPr>
        <p:txBody>
          <a:bodyPr wrap="square" numCol="2" rtlCol="0">
            <a:spAutoFit/>
          </a:bodyPr>
          <a:lstStyle/>
          <a:p>
            <a:pPr marL="541338" indent="-541338">
              <a:buFont typeface="+mj-lt"/>
              <a:buAutoNum type="arabicPeriod" startAt="4"/>
            </a:pPr>
            <a:r>
              <a:rPr lang="en-CA" sz="2100" dirty="0">
                <a:latin typeface="Myriad Pro" panose="020B0503030403020204" pitchFamily="34" charset="0"/>
              </a:rPr>
              <a:t>Summary</a:t>
            </a:r>
          </a:p>
          <a:p>
            <a:pPr marL="541338" indent="-541338">
              <a:buFont typeface="+mj-lt"/>
              <a:buAutoNum type="arabicPeriod" startAt="4"/>
            </a:pPr>
            <a:r>
              <a:rPr lang="en-CA" sz="2100" dirty="0">
                <a:latin typeface="Myriad Pro" panose="020B0503030403020204" pitchFamily="34" charset="0"/>
              </a:rPr>
              <a:t>Share Capital</a:t>
            </a:r>
          </a:p>
          <a:p>
            <a:pPr marL="541338" indent="-541338">
              <a:buFont typeface="+mj-lt"/>
              <a:buAutoNum type="arabicPeriod" startAt="4"/>
            </a:pPr>
            <a:r>
              <a:rPr lang="en-CA" sz="2100" dirty="0">
                <a:latin typeface="Myriad Pro" panose="020B0503030403020204" pitchFamily="34" charset="0"/>
              </a:rPr>
              <a:t>Biography of Presenter</a:t>
            </a:r>
          </a:p>
          <a:p>
            <a:pPr marL="541338" indent="-541338">
              <a:buFont typeface="+mj-lt"/>
              <a:buAutoNum type="arabicPeriod" startAt="4"/>
            </a:pPr>
            <a:r>
              <a:rPr lang="en-CA" sz="2100" dirty="0">
                <a:latin typeface="Myriad Pro" panose="020B0503030403020204" pitchFamily="34" charset="0"/>
              </a:rPr>
              <a:t>Corporate Objective and </a:t>
            </a:r>
            <a:br>
              <a:rPr lang="en-CA" sz="2100" dirty="0">
                <a:latin typeface="Myriad Pro" panose="020B0503030403020204" pitchFamily="34" charset="0"/>
              </a:rPr>
            </a:br>
            <a:r>
              <a:rPr lang="en-CA" sz="2100" dirty="0">
                <a:latin typeface="Myriad Pro" panose="020B0503030403020204" pitchFamily="34" charset="0"/>
              </a:rPr>
              <a:t>Strategy</a:t>
            </a:r>
          </a:p>
          <a:p>
            <a:pPr marL="541338" indent="-541338">
              <a:buFont typeface="+mj-lt"/>
              <a:buAutoNum type="arabicPeriod" startAt="4"/>
            </a:pPr>
            <a:r>
              <a:rPr lang="en-CA" sz="2100" dirty="0">
                <a:latin typeface="Myriad Pro" panose="020B0503030403020204" pitchFamily="34" charset="0"/>
              </a:rPr>
              <a:t>Technology History</a:t>
            </a:r>
          </a:p>
          <a:p>
            <a:pPr marL="541338" indent="-541338">
              <a:buFont typeface="+mj-lt"/>
              <a:buAutoNum type="arabicPeriod" startAt="4"/>
            </a:pPr>
            <a:r>
              <a:rPr lang="en-CA" sz="2100" dirty="0">
                <a:latin typeface="Myriad Pro" panose="020B0503030403020204" pitchFamily="34" charset="0"/>
              </a:rPr>
              <a:t>Recycling Technology</a:t>
            </a:r>
          </a:p>
          <a:p>
            <a:pPr marL="541338" indent="-541338">
              <a:buFont typeface="+mj-lt"/>
              <a:buAutoNum type="arabicPeriod" startAt="4"/>
            </a:pPr>
            <a:r>
              <a:rPr lang="en-CA" sz="2100" dirty="0">
                <a:latin typeface="Myriad Pro" panose="020B0503030403020204" pitchFamily="34" charset="0"/>
              </a:rPr>
              <a:t>The Problem</a:t>
            </a:r>
          </a:p>
          <a:p>
            <a:pPr marL="541338" indent="-541338">
              <a:buFont typeface="+mj-lt"/>
              <a:buAutoNum type="arabicPeriod" startAt="4"/>
            </a:pPr>
            <a:r>
              <a:rPr lang="en-CA" sz="2100" dirty="0">
                <a:latin typeface="Myriad Pro" panose="020B0503030403020204" pitchFamily="34" charset="0"/>
              </a:rPr>
              <a:t>The Opportunity</a:t>
            </a:r>
          </a:p>
          <a:p>
            <a:pPr marL="541338" indent="-541338">
              <a:buFont typeface="+mj-lt"/>
              <a:buAutoNum type="arabicPeriod" startAt="4"/>
            </a:pPr>
            <a:r>
              <a:rPr lang="en-CA" sz="2100" dirty="0">
                <a:latin typeface="Myriad Pro" panose="020B0503030403020204" pitchFamily="34" charset="0"/>
              </a:rPr>
              <a:t>Customers</a:t>
            </a:r>
          </a:p>
          <a:p>
            <a:pPr marL="541338" indent="-541338">
              <a:buFont typeface="+mj-lt"/>
              <a:buAutoNum type="arabicPeriod" startAt="4"/>
            </a:pPr>
            <a:r>
              <a:rPr lang="en-CA" sz="2100" dirty="0">
                <a:latin typeface="Myriad Pro" panose="020B0503030403020204" pitchFamily="34" charset="0"/>
              </a:rPr>
              <a:t>Market Size</a:t>
            </a:r>
          </a:p>
          <a:p>
            <a:pPr marL="541338" indent="-541338">
              <a:buFont typeface="+mj-lt"/>
              <a:buAutoNum type="arabicPeriod" startAt="4"/>
            </a:pPr>
            <a:r>
              <a:rPr lang="en-CA" sz="2100" dirty="0">
                <a:latin typeface="Myriad Pro" panose="020B0503030403020204" pitchFamily="34" charset="0"/>
              </a:rPr>
              <a:t>Competitors</a:t>
            </a:r>
          </a:p>
          <a:p>
            <a:pPr marL="541338" indent="-541338">
              <a:buFont typeface="+mj-lt"/>
              <a:buAutoNum type="arabicPeriod" startAt="4"/>
            </a:pPr>
            <a:r>
              <a:rPr lang="en-CA" sz="2100" dirty="0">
                <a:latin typeface="Myriad Pro" panose="020B0503030403020204" pitchFamily="34" charset="0"/>
              </a:rPr>
              <a:t>Battery Chemistry and Economics</a:t>
            </a:r>
          </a:p>
          <a:p>
            <a:pPr marL="541338" indent="-541338">
              <a:buFont typeface="+mj-lt"/>
              <a:buAutoNum type="arabicPeriod" startAt="4"/>
            </a:pPr>
            <a:r>
              <a:rPr lang="en-CA" sz="2100" dirty="0">
                <a:latin typeface="Myriad Pro" panose="020B0503030403020204" pitchFamily="34" charset="0"/>
              </a:rPr>
              <a:t>Cathode Materials are Critical and Strategic</a:t>
            </a:r>
          </a:p>
          <a:p>
            <a:pPr marL="541338" indent="-541338">
              <a:buFont typeface="+mj-lt"/>
              <a:buAutoNum type="arabicPeriod" startAt="4"/>
            </a:pPr>
            <a:endParaRPr lang="en-CA" sz="2100" dirty="0">
              <a:latin typeface="Myriad Pro" panose="020B0503030403020204" pitchFamily="34" charset="0"/>
            </a:endParaRPr>
          </a:p>
          <a:p>
            <a:pPr marL="541338" indent="-541338">
              <a:buFont typeface="+mj-lt"/>
              <a:buAutoNum type="arabicPeriod" startAt="4"/>
            </a:pPr>
            <a:endParaRPr lang="en-CA" sz="2100" dirty="0">
              <a:latin typeface="Myriad Pro" panose="020B0503030403020204" pitchFamily="34" charset="0"/>
            </a:endParaRPr>
          </a:p>
          <a:p>
            <a:pPr marL="541338" indent="-541338">
              <a:buFont typeface="+mj-lt"/>
              <a:buAutoNum type="arabicPeriod" startAt="4"/>
            </a:pPr>
            <a:r>
              <a:rPr lang="en-CA" sz="2100" dirty="0">
                <a:latin typeface="Myriad Pro" panose="020B0503030403020204" pitchFamily="34" charset="0"/>
              </a:rPr>
              <a:t>Cobalt Production Dynamics</a:t>
            </a:r>
          </a:p>
          <a:p>
            <a:pPr marL="541338" indent="-541338">
              <a:buFont typeface="+mj-lt"/>
              <a:buAutoNum type="arabicPeriod" startAt="4"/>
            </a:pPr>
            <a:r>
              <a:rPr lang="en-CA" sz="2100" dirty="0">
                <a:latin typeface="Myriad Pro" panose="020B0503030403020204" pitchFamily="34" charset="0"/>
              </a:rPr>
              <a:t>Cobalt Production Chart</a:t>
            </a:r>
          </a:p>
          <a:p>
            <a:pPr marL="541338" indent="-541338">
              <a:buFont typeface="+mj-lt"/>
              <a:buAutoNum type="arabicPeriod" startAt="4"/>
            </a:pPr>
            <a:r>
              <a:rPr lang="en-CA" sz="2100" dirty="0">
                <a:latin typeface="Myriad Pro" panose="020B0503030403020204" pitchFamily="34" charset="0"/>
              </a:rPr>
              <a:t>Cobalt Twelve (12) Year</a:t>
            </a:r>
            <a:br>
              <a:rPr lang="en-CA" sz="2100" dirty="0">
                <a:latin typeface="Myriad Pro" panose="020B0503030403020204" pitchFamily="34" charset="0"/>
              </a:rPr>
            </a:br>
            <a:r>
              <a:rPr lang="en-CA" sz="2100" dirty="0">
                <a:latin typeface="Myriad Pro" panose="020B0503030403020204" pitchFamily="34" charset="0"/>
              </a:rPr>
              <a:t>Chart</a:t>
            </a:r>
          </a:p>
          <a:p>
            <a:pPr marL="541338" indent="-541338">
              <a:buFont typeface="+mj-lt"/>
              <a:buAutoNum type="arabicPeriod" startAt="4"/>
            </a:pPr>
            <a:r>
              <a:rPr lang="en-CA" sz="2100" dirty="0">
                <a:latin typeface="Myriad Pro" panose="020B0503030403020204" pitchFamily="34" charset="0"/>
              </a:rPr>
              <a:t>Cobalt Produced Annually</a:t>
            </a:r>
          </a:p>
          <a:p>
            <a:pPr marL="541338" indent="-541338">
              <a:buFont typeface="+mj-lt"/>
              <a:buAutoNum type="arabicPeriod" startAt="4"/>
            </a:pPr>
            <a:r>
              <a:rPr lang="en-CA" sz="2100" dirty="0">
                <a:latin typeface="Myriad Pro" panose="020B0503030403020204" pitchFamily="34" charset="0"/>
              </a:rPr>
              <a:t>Global Lithium Prices</a:t>
            </a:r>
          </a:p>
          <a:p>
            <a:pPr marL="541338" indent="-541338">
              <a:buFont typeface="+mj-lt"/>
              <a:buAutoNum type="arabicPeriod" startAt="4"/>
            </a:pPr>
            <a:r>
              <a:rPr lang="en-CA" sz="2100" dirty="0">
                <a:latin typeface="Myriad Pro" panose="020B0503030403020204" pitchFamily="34" charset="0"/>
              </a:rPr>
              <a:t>Disassembly of a Tesla</a:t>
            </a:r>
            <a:br>
              <a:rPr lang="en-CA" sz="2100" dirty="0">
                <a:latin typeface="Myriad Pro" panose="020B0503030403020204" pitchFamily="34" charset="0"/>
              </a:rPr>
            </a:br>
            <a:r>
              <a:rPr lang="en-CA" sz="2100" dirty="0">
                <a:latin typeface="Myriad Pro" panose="020B0503030403020204" pitchFamily="34" charset="0"/>
              </a:rPr>
              <a:t>Battery Cell</a:t>
            </a:r>
          </a:p>
          <a:p>
            <a:pPr marL="541338" indent="-541338">
              <a:buFont typeface="+mj-lt"/>
              <a:buAutoNum type="arabicPeriod" startAt="4"/>
            </a:pPr>
            <a:r>
              <a:rPr lang="en-CA" sz="2100" dirty="0">
                <a:latin typeface="Myriad Pro" panose="020B0503030403020204" pitchFamily="34" charset="0"/>
              </a:rPr>
              <a:t>Milestones</a:t>
            </a:r>
          </a:p>
          <a:p>
            <a:pPr marL="541338" indent="-541338">
              <a:buFont typeface="+mj-lt"/>
              <a:buAutoNum type="arabicPeriod" startAt="4"/>
            </a:pPr>
            <a:r>
              <a:rPr lang="en-CA" sz="2100" dirty="0">
                <a:latin typeface="Myriad Pro" panose="020B0503030403020204" pitchFamily="34" charset="0"/>
              </a:rPr>
              <a:t>Artillery Peak, Arizona</a:t>
            </a:r>
          </a:p>
          <a:p>
            <a:pPr marL="541338" indent="-541338">
              <a:buFont typeface="+mj-lt"/>
              <a:buAutoNum type="arabicPeriod" startAt="4"/>
            </a:pPr>
            <a:r>
              <a:rPr lang="en-CA" sz="2100" dirty="0">
                <a:latin typeface="Myriad Pro" panose="020B0503030403020204" pitchFamily="34" charset="0"/>
              </a:rPr>
              <a:t>Niobium Properties, BC</a:t>
            </a:r>
          </a:p>
          <a:p>
            <a:pPr marL="541338" indent="-541338">
              <a:buFont typeface="+mj-lt"/>
              <a:buAutoNum type="arabicPeriod" startAt="4"/>
            </a:pPr>
            <a:r>
              <a:rPr lang="en-CA" sz="2100" dirty="0">
                <a:latin typeface="Myriad Pro" panose="020B0503030403020204" pitchFamily="34" charset="0"/>
              </a:rPr>
              <a:t>Rocher Deboule – IOCG, BC</a:t>
            </a:r>
          </a:p>
          <a:p>
            <a:pPr marL="541338" indent="-541338">
              <a:buFont typeface="+mj-lt"/>
              <a:buAutoNum type="arabicPeriod" startAt="4"/>
            </a:pPr>
            <a:r>
              <a:rPr lang="en-CA" sz="2100" dirty="0">
                <a:latin typeface="Myriad Pro" panose="020B0503030403020204" pitchFamily="34" charset="0"/>
              </a:rPr>
              <a:t>Summary</a:t>
            </a:r>
          </a:p>
          <a:p>
            <a:pPr marL="541338" indent="-541338">
              <a:buFont typeface="+mj-lt"/>
              <a:buAutoNum type="arabicPeriod" startAt="4"/>
            </a:pPr>
            <a:r>
              <a:rPr lang="en-CA" sz="2100" dirty="0">
                <a:latin typeface="Myriad Pro" panose="020B0503030403020204" pitchFamily="34" charset="0"/>
              </a:rPr>
              <a:t>Contact Information</a:t>
            </a:r>
          </a:p>
        </p:txBody>
      </p:sp>
      <p:sp>
        <p:nvSpPr>
          <p:cNvPr id="14" name="Title 7"/>
          <p:cNvSpPr txBox="1">
            <a:spLocks/>
          </p:cNvSpPr>
          <p:nvPr/>
        </p:nvSpPr>
        <p:spPr bwMode="auto">
          <a:xfrm>
            <a:off x="686589" y="571130"/>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b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200" b="1" dirty="0">
                <a:ln w="12700">
                  <a:noFill/>
                  <a:prstDash val="solid"/>
                </a:ln>
                <a:solidFill>
                  <a:schemeClr val="tx1"/>
                </a:solidFill>
              </a:rPr>
              <a:t>INDEX</a:t>
            </a:r>
          </a:p>
          <a:p>
            <a:pPr algn="ctr" defTabSz="989013" eaLnBrk="0" hangingPunct="0">
              <a:defRPr/>
            </a:pPr>
            <a:endParaRPr lang="en-US" sz="320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yriad Pro" panose="020B0503030403020204" pitchFamily="34" charset="0"/>
            </a:endParaRPr>
          </a:p>
        </p:txBody>
      </p:sp>
      <p:sp>
        <p:nvSpPr>
          <p:cNvPr id="12" name="TextBox 9"/>
          <p:cNvSpPr txBox="1"/>
          <p:nvPr/>
        </p:nvSpPr>
        <p:spPr>
          <a:xfrm>
            <a:off x="573054" y="6847701"/>
            <a:ext cx="7747827"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3–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2492371562"/>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2" name="TextBox 1"/>
          <p:cNvSpPr txBox="1"/>
          <p:nvPr/>
        </p:nvSpPr>
        <p:spPr>
          <a:xfrm>
            <a:off x="672297" y="1638300"/>
            <a:ext cx="8410584" cy="4419671"/>
          </a:xfrm>
          <a:prstGeom prst="rect">
            <a:avLst/>
          </a:prstGeom>
          <a:noFill/>
        </p:spPr>
        <p:txBody>
          <a:bodyPr wrap="square" rtlCol="0">
            <a:spAutoFit/>
          </a:bodyPr>
          <a:lstStyle/>
          <a:p>
            <a:pPr marL="722313" lvl="1" indent="-265113">
              <a:buFont typeface="Arial" panose="020B0604020202020204" pitchFamily="34" charset="0"/>
              <a:buChar char="•"/>
            </a:pPr>
            <a:r>
              <a:rPr lang="en-CA" sz="2800" dirty="0"/>
              <a:t>Leader in Lithium Ion Electric Vehicle Battery Recycling </a:t>
            </a:r>
          </a:p>
          <a:p>
            <a:pPr marL="722313" lvl="1" indent="-265113">
              <a:lnSpc>
                <a:spcPct val="120000"/>
              </a:lnSpc>
              <a:buFont typeface="Arial" panose="020B0604020202020204" pitchFamily="34" charset="0"/>
              <a:buChar char="•"/>
            </a:pPr>
            <a:r>
              <a:rPr lang="en-CA" sz="2800" dirty="0"/>
              <a:t>Mining Batteries Eliminates Mining Ore</a:t>
            </a:r>
          </a:p>
          <a:p>
            <a:pPr marL="722313" lvl="1" indent="-265113">
              <a:buFont typeface="Arial" panose="020B0604020202020204" pitchFamily="34" charset="0"/>
              <a:buChar char="•"/>
            </a:pPr>
            <a:r>
              <a:rPr lang="en-CA" sz="2800" dirty="0"/>
              <a:t>Valuable Cathode Materials (Cobalt) Delivered to Our Door Step ($3.00/lb Tipping Fee)</a:t>
            </a:r>
          </a:p>
          <a:p>
            <a:pPr marL="722313" lvl="1" indent="-265113">
              <a:lnSpc>
                <a:spcPct val="120000"/>
              </a:lnSpc>
              <a:buFont typeface="Arial" panose="020B0604020202020204" pitchFamily="34" charset="0"/>
              <a:buChar char="•"/>
            </a:pPr>
            <a:r>
              <a:rPr lang="en-CA" sz="2800" dirty="0"/>
              <a:t>Business Opportunity in Recycling Plants</a:t>
            </a:r>
          </a:p>
          <a:p>
            <a:pPr marL="722313" lvl="1" indent="-265113">
              <a:buFont typeface="Arial" panose="020B0604020202020204" pitchFamily="34" charset="0"/>
              <a:buChar char="•"/>
            </a:pPr>
            <a:r>
              <a:rPr lang="en-CA" sz="2800" dirty="0"/>
              <a:t>Equity Investment Participation in Disruptive Technology Critical to the Production of Electric Cars</a:t>
            </a:r>
          </a:p>
          <a:p>
            <a:endParaRPr lang="en-CA" dirty="0"/>
          </a:p>
        </p:txBody>
      </p:sp>
      <p:sp>
        <p:nvSpPr>
          <p:cNvPr id="12" name="Title 7"/>
          <p:cNvSpPr txBox="1">
            <a:spLocks/>
          </p:cNvSpPr>
          <p:nvPr/>
        </p:nvSpPr>
        <p:spPr bwMode="auto">
          <a:xfrm>
            <a:off x="686589" y="571130"/>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b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800" b="1" dirty="0">
                <a:ln w="12700">
                  <a:noFill/>
                  <a:prstDash val="solid"/>
                </a:ln>
              </a:rPr>
              <a:t>AMERICAN MANGANESE INC.  </a:t>
            </a:r>
            <a:r>
              <a:rPr lang="en-US" sz="2800" dirty="0">
                <a:ln w="12700">
                  <a:noFill/>
                  <a:prstDash val="solid"/>
                </a:ln>
              </a:rPr>
              <a:t>- SUMMARY</a:t>
            </a:r>
          </a:p>
          <a:p>
            <a:pPr algn="ctr" defTabSz="989013" eaLnBrk="0" hangingPunct="0">
              <a:defRPr/>
            </a:pPr>
            <a:endParaRPr lang="en-US" sz="320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yriad Pro" panose="020B0503030403020204" pitchFamily="34" charset="0"/>
            </a:endParaRPr>
          </a:p>
        </p:txBody>
      </p:sp>
      <p:sp>
        <p:nvSpPr>
          <p:cNvPr id="17" name="TextBox 9"/>
          <p:cNvSpPr txBox="1"/>
          <p:nvPr/>
        </p:nvSpPr>
        <p:spPr>
          <a:xfrm>
            <a:off x="573054" y="6847701"/>
            <a:ext cx="7747827"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4–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953383015"/>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7"/>
          <p:cNvSpPr txBox="1">
            <a:spLocks/>
          </p:cNvSpPr>
          <p:nvPr/>
        </p:nvSpPr>
        <p:spPr bwMode="auto">
          <a:xfrm>
            <a:off x="672297" y="571500"/>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pic>
        <p:nvPicPr>
          <p:cNvPr id="14"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7"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8"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9"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sp>
        <p:nvSpPr>
          <p:cNvPr id="21" name="Rectangle 20"/>
          <p:cNvSpPr/>
          <p:nvPr/>
        </p:nvSpPr>
        <p:spPr>
          <a:xfrm>
            <a:off x="700881" y="647700"/>
            <a:ext cx="8458200" cy="523220"/>
          </a:xfrm>
          <a:prstGeom prst="rect">
            <a:avLst/>
          </a:prstGeom>
          <a:noFill/>
          <a:ln>
            <a:noFill/>
          </a:ln>
        </p:spPr>
        <p:txBody>
          <a:bodyPr wrap="square">
            <a:spAutoFit/>
          </a:bodyPr>
          <a:lstStyle/>
          <a:p>
            <a:pPr algn="ctr" defTabSz="989013" eaLnBrk="0" hangingPunct="0">
              <a:defRPr/>
            </a:pPr>
            <a:r>
              <a:rPr lang="en-US" sz="2800" b="1" dirty="0">
                <a:ln w="12700">
                  <a:noFill/>
                  <a:prstDash val="solid"/>
                </a:ln>
              </a:rPr>
              <a:t>AMERICAN MANGANESE INC.  </a:t>
            </a:r>
            <a:r>
              <a:rPr lang="en-US" sz="2800" dirty="0">
                <a:ln w="12700">
                  <a:noFill/>
                  <a:prstDash val="solid"/>
                </a:ln>
              </a:rPr>
              <a:t>- SHARE CAPITAL</a:t>
            </a:r>
          </a:p>
        </p:txBody>
      </p:sp>
      <p:sp>
        <p:nvSpPr>
          <p:cNvPr id="22" name="Rectangle 31749"/>
          <p:cNvSpPr>
            <a:spLocks noChangeArrowheads="1"/>
          </p:cNvSpPr>
          <p:nvPr/>
        </p:nvSpPr>
        <p:spPr bwMode="auto">
          <a:xfrm>
            <a:off x="2148681" y="1714500"/>
            <a:ext cx="5257800" cy="2399927"/>
          </a:xfrm>
          <a:prstGeom prst="rect">
            <a:avLst/>
          </a:prstGeom>
          <a:noFill/>
          <a:ln w="9525">
            <a:solidFill>
              <a:schemeClr val="tx1">
                <a:lumMod val="65000"/>
                <a:lumOff val="35000"/>
              </a:schemeClr>
            </a:solidFill>
            <a:miter lim="800000"/>
            <a:headEnd/>
            <a:tailEnd/>
          </a:ln>
        </p:spPr>
        <p:txBody>
          <a:bodyPr lIns="98983" tIns="49492" rIns="98983" bIns="49492"/>
          <a:lstStyle/>
          <a:p>
            <a:pPr marL="369888" indent="-369888" defTabSz="989013">
              <a:spcBef>
                <a:spcPct val="20000"/>
              </a:spcBef>
            </a:pPr>
            <a:r>
              <a:rPr lang="en-US" sz="1400" dirty="0">
                <a:latin typeface="Trebuchet MS" pitchFamily="34" charset="0"/>
              </a:rPr>
              <a:t>Market Cap Undiluted----------------------- 	$30.0 Million   </a:t>
            </a:r>
          </a:p>
          <a:p>
            <a:pPr marL="369888" indent="-369888" defTabSz="989013">
              <a:spcBef>
                <a:spcPct val="20000"/>
              </a:spcBef>
            </a:pPr>
            <a:r>
              <a:rPr lang="en-US" sz="1400" dirty="0">
                <a:latin typeface="Trebuchet MS" pitchFamily="34" charset="0"/>
              </a:rPr>
              <a:t>                  Diluted -------------------------	$35.8 Million       </a:t>
            </a:r>
          </a:p>
          <a:p>
            <a:pPr marL="369888" indent="-369888" defTabSz="989013">
              <a:spcBef>
                <a:spcPct val="20000"/>
              </a:spcBef>
            </a:pPr>
            <a:r>
              <a:rPr lang="en-US" sz="1400" dirty="0">
                <a:latin typeface="Trebuchet MS" pitchFamily="34" charset="0"/>
              </a:rPr>
              <a:t>Basic Issued and Outstanding Shares -------            139,647,169 </a:t>
            </a:r>
          </a:p>
          <a:p>
            <a:pPr marL="369888" indent="-369888" defTabSz="989013">
              <a:spcBef>
                <a:spcPct val="20000"/>
              </a:spcBef>
            </a:pPr>
            <a:r>
              <a:rPr lang="en-US" sz="1400" dirty="0">
                <a:latin typeface="Trebuchet MS" pitchFamily="34" charset="0"/>
              </a:rPr>
              <a:t>Warrants and Options Shares---------------	31,059,790</a:t>
            </a:r>
          </a:p>
          <a:p>
            <a:pPr marL="369888" indent="-369888" defTabSz="989013">
              <a:spcBef>
                <a:spcPct val="20000"/>
              </a:spcBef>
            </a:pPr>
            <a:r>
              <a:rPr lang="en-US" sz="1400" dirty="0">
                <a:latin typeface="Trebuchet MS" pitchFamily="34" charset="0"/>
              </a:rPr>
              <a:t>Fully Diluted ----------------------------------           170,706,959</a:t>
            </a:r>
          </a:p>
          <a:p>
            <a:pPr marL="369888" indent="-369888" defTabSz="989013">
              <a:spcBef>
                <a:spcPct val="20000"/>
              </a:spcBef>
            </a:pPr>
            <a:r>
              <a:rPr lang="en-US" sz="1400" dirty="0">
                <a:latin typeface="Trebuchet MS" pitchFamily="34" charset="0"/>
              </a:rPr>
              <a:t>Warrants and Options Diluted $-----------	$3,472,308</a:t>
            </a:r>
          </a:p>
          <a:p>
            <a:pPr marL="369888" indent="-369888" defTabSz="989013">
              <a:spcBef>
                <a:spcPct val="20000"/>
              </a:spcBef>
            </a:pPr>
            <a:r>
              <a:rPr lang="en-US" sz="1400" dirty="0">
                <a:latin typeface="Trebuchet MS" pitchFamily="34" charset="0"/>
              </a:rPr>
              <a:t>52-Week High/Low ---------------------------       C$0.38 - $0.01</a:t>
            </a:r>
          </a:p>
          <a:p>
            <a:pPr marL="369888" indent="-369888" defTabSz="989013">
              <a:spcBef>
                <a:spcPct val="20000"/>
              </a:spcBef>
            </a:pPr>
            <a:r>
              <a:rPr lang="en-US" sz="1400" dirty="0">
                <a:latin typeface="Trebuchet MS" pitchFamily="34" charset="0"/>
              </a:rPr>
              <a:t>Listing:  Common Shares --------------------    	TSX.V:  AMY</a:t>
            </a:r>
          </a:p>
          <a:p>
            <a:pPr marL="369888" indent="-369888" defTabSz="989013">
              <a:spcBef>
                <a:spcPct val="20000"/>
              </a:spcBef>
            </a:pPr>
            <a:r>
              <a:rPr lang="en-US" sz="1600" dirty="0">
                <a:latin typeface="Trebuchet MS" pitchFamily="34" charset="0"/>
              </a:rPr>
              <a:t>		                  </a:t>
            </a:r>
            <a:r>
              <a:rPr lang="en-US" sz="1400" dirty="0">
                <a:latin typeface="Trebuchet MS" pitchFamily="34" charset="0"/>
              </a:rPr>
              <a:t>Pink Sheets: AMYZF.pk  Frank: 2AM</a:t>
            </a:r>
            <a:r>
              <a:rPr lang="en-US" sz="1100" dirty="0">
                <a:latin typeface="Trebuchet MS" pitchFamily="34" charset="0"/>
              </a:rPr>
              <a:t>						</a:t>
            </a:r>
          </a:p>
          <a:p>
            <a:pPr marL="369888" indent="-369888" defTabSz="989013">
              <a:spcBef>
                <a:spcPct val="20000"/>
              </a:spcBef>
            </a:pPr>
            <a:endParaRPr lang="en-US" sz="1100" dirty="0"/>
          </a:p>
          <a:p>
            <a:pPr marL="369888" indent="-369888" defTabSz="989013">
              <a:spcBef>
                <a:spcPct val="20000"/>
              </a:spcBef>
            </a:pPr>
            <a:endParaRPr lang="en-US" sz="1100" dirty="0"/>
          </a:p>
        </p:txBody>
      </p:sp>
      <p:sp>
        <p:nvSpPr>
          <p:cNvPr id="23" name="TextBox 31750"/>
          <p:cNvSpPr txBox="1">
            <a:spLocks noChangeArrowheads="1"/>
          </p:cNvSpPr>
          <p:nvPr/>
        </p:nvSpPr>
        <p:spPr bwMode="auto">
          <a:xfrm>
            <a:off x="2224881" y="1333500"/>
            <a:ext cx="5105400" cy="346172"/>
          </a:xfrm>
          <a:prstGeom prst="rect">
            <a:avLst/>
          </a:prstGeom>
          <a:noFill/>
          <a:ln w="9525">
            <a:noFill/>
            <a:miter lim="800000"/>
            <a:headEnd/>
            <a:tailEnd/>
          </a:ln>
        </p:spPr>
        <p:txBody>
          <a:bodyPr wrap="square" lIns="98983" tIns="49492" rIns="98983" bIns="49492">
            <a:spAutoFit/>
          </a:bodyPr>
          <a:lstStyle/>
          <a:p>
            <a:pPr defTabSz="989013">
              <a:spcBef>
                <a:spcPct val="50000"/>
              </a:spcBef>
            </a:pPr>
            <a:r>
              <a:rPr lang="en-US" sz="1600" b="1" u="sng" dirty="0"/>
              <a:t>Shares Structure – May 8, 2017</a:t>
            </a:r>
          </a:p>
        </p:txBody>
      </p:sp>
      <p:pic>
        <p:nvPicPr>
          <p:cNvPr id="2050" name="Picture 2" descr="https://www.stockwatch.com/Chart/Hist.aspx?symbol=AMY&amp;region=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27" y="4229100"/>
            <a:ext cx="8414553" cy="302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928659"/>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txBox="1">
            <a:spLocks/>
          </p:cNvSpPr>
          <p:nvPr/>
        </p:nvSpPr>
        <p:spPr bwMode="auto">
          <a:xfrm>
            <a:off x="686589" y="571130"/>
            <a:ext cx="8410584" cy="726814"/>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b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200" b="1" dirty="0">
                <a:ln w="12700">
                  <a:noFill/>
                  <a:prstDash val="solid"/>
                </a:ln>
                <a:solidFill>
                  <a:schemeClr val="tx1"/>
                </a:solidFill>
              </a:rPr>
              <a:t>BIOGRAPHY OF THE PRESENTER</a:t>
            </a:r>
          </a:p>
          <a:p>
            <a:pPr algn="ctr" defTabSz="989013" eaLnBrk="0" hangingPunct="0">
              <a:defRPr/>
            </a:pPr>
            <a:endParaRPr lang="en-US" sz="320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yriad Pro" panose="020B0503030403020204" pitchFamily="34" charset="0"/>
            </a:endParaRPr>
          </a:p>
        </p:txBody>
      </p:sp>
      <p:pic>
        <p:nvPicPr>
          <p:cNvPr id="10242"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0243"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sp>
        <p:nvSpPr>
          <p:cNvPr id="7" name="TextBox 6"/>
          <p:cNvSpPr txBox="1"/>
          <p:nvPr/>
        </p:nvSpPr>
        <p:spPr>
          <a:xfrm>
            <a:off x="623888" y="6667500"/>
            <a:ext cx="184731" cy="261610"/>
          </a:xfrm>
          <a:prstGeom prst="rect">
            <a:avLst/>
          </a:prstGeom>
          <a:noFill/>
        </p:spPr>
        <p:txBody>
          <a:bodyPr wrap="none">
            <a:spAutoFit/>
          </a:bodyPr>
          <a:lstStyle/>
          <a:p>
            <a:pPr>
              <a:defRPr/>
            </a:pPr>
            <a:endParaRPr lang="en-US" sz="1100" dirty="0">
              <a:solidFill>
                <a:schemeClr val="bg1">
                  <a:lumMod val="65000"/>
                </a:schemeClr>
              </a:solidFill>
            </a:endParaRPr>
          </a:p>
        </p:txBody>
      </p:sp>
      <p:pic>
        <p:nvPicPr>
          <p:cNvPr id="11" name="Rectangle 4097"/>
          <p:cNvPicPr>
            <a:picLocks noChangeAspect="1" noChangeArrowheads="1"/>
          </p:cNvPicPr>
          <p:nvPr/>
        </p:nvPicPr>
        <p:blipFill>
          <a:blip r:embed="rId3" cstate="print"/>
          <a:srcRect/>
          <a:stretch>
            <a:fillRect/>
          </a:stretch>
        </p:blipFill>
        <p:spPr bwMode="auto">
          <a:xfrm>
            <a:off x="34170" y="-172717"/>
            <a:ext cx="10631060" cy="50025"/>
          </a:xfrm>
          <a:prstGeom prst="rect">
            <a:avLst/>
          </a:prstGeom>
          <a:noFill/>
          <a:ln w="9525">
            <a:noFill/>
            <a:miter lim="800000"/>
            <a:headEnd/>
            <a:tailEnd/>
          </a:ln>
        </p:spPr>
      </p:pic>
      <p:sp>
        <p:nvSpPr>
          <p:cNvPr id="15" name="Rectangle 2"/>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sp>
        <p:nvSpPr>
          <p:cNvPr id="16" name="Rectangle 4"/>
          <p:cNvSpPr>
            <a:spLocks noChangeArrowheads="1"/>
          </p:cNvSpPr>
          <p:nvPr/>
        </p:nvSpPr>
        <p:spPr bwMode="auto">
          <a:xfrm flipV="1">
            <a:off x="7724218" y="-287337"/>
            <a:ext cx="2941011" cy="50025"/>
          </a:xfrm>
          <a:prstGeom prst="rect">
            <a:avLst/>
          </a:prstGeom>
          <a:noFill/>
          <a:ln w="9525">
            <a:noFill/>
            <a:miter lim="800000"/>
            <a:headEnd/>
            <a:tailEnd/>
          </a:ln>
        </p:spPr>
        <p:txBody>
          <a:bodyPr wrap="square" anchor="ctr">
            <a:spAutoFit/>
          </a:bodyPr>
          <a:lstStyle/>
          <a:p>
            <a:endParaRPr lang="en-US"/>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6881" y="1991765"/>
            <a:ext cx="2286000" cy="3048000"/>
          </a:xfrm>
          <a:prstGeom prst="rect">
            <a:avLst/>
          </a:prstGeom>
        </p:spPr>
      </p:pic>
      <p:sp>
        <p:nvSpPr>
          <p:cNvPr id="5" name="TextBox 4"/>
          <p:cNvSpPr txBox="1"/>
          <p:nvPr/>
        </p:nvSpPr>
        <p:spPr>
          <a:xfrm>
            <a:off x="672297" y="1485900"/>
            <a:ext cx="5819784" cy="4832092"/>
          </a:xfrm>
          <a:prstGeom prst="rect">
            <a:avLst/>
          </a:prstGeom>
          <a:noFill/>
        </p:spPr>
        <p:txBody>
          <a:bodyPr wrap="square" rtlCol="0">
            <a:spAutoFit/>
          </a:bodyPr>
          <a:lstStyle/>
          <a:p>
            <a:r>
              <a:rPr lang="en-US" b="1" dirty="0">
                <a:solidFill>
                  <a:schemeClr val="accent6">
                    <a:lumMod val="75000"/>
                  </a:schemeClr>
                </a:solidFill>
              </a:rPr>
              <a:t>LARRY W. REAUGH</a:t>
            </a:r>
            <a:br>
              <a:rPr lang="en-US" sz="1600" dirty="0"/>
            </a:br>
            <a:r>
              <a:rPr lang="en-US" sz="1700" b="1" dirty="0"/>
              <a:t>President and Chief Executive Officer</a:t>
            </a:r>
            <a:br>
              <a:rPr lang="en-US" sz="1700" b="1" dirty="0"/>
            </a:br>
            <a:r>
              <a:rPr lang="en-US" sz="1700" b="1" dirty="0"/>
              <a:t>of American Manganese Inc. from February 1998 to present. </a:t>
            </a:r>
          </a:p>
          <a:p>
            <a:br>
              <a:rPr lang="en-US" sz="1700" dirty="0"/>
            </a:br>
            <a:r>
              <a:rPr lang="en-US" sz="1700" dirty="0"/>
              <a:t>Mr. Reaugh has fifty-three years’ experience in the mining industry and for the past thirty-five years he has been the CEO and President of several exploration, development, production companies and 12 years in internet and technology companies listed on the TSX, TSX Venture and NSDAQ exchanges. </a:t>
            </a:r>
          </a:p>
          <a:p>
            <a:endParaRPr lang="en-US" sz="1700" dirty="0"/>
          </a:p>
          <a:p>
            <a:r>
              <a:rPr lang="en-US" sz="1700" dirty="0"/>
              <a:t>Several of his companies have made significant discoveries, three of which (gold) went on to be producing mines. </a:t>
            </a:r>
          </a:p>
          <a:p>
            <a:endParaRPr lang="en-US" sz="1700" dirty="0"/>
          </a:p>
          <a:p>
            <a:r>
              <a:rPr lang="en-US" sz="1700" dirty="0"/>
              <a:t>Through his career, Mr. Reaugh has raised in excess of $300 million for junior resource mining companies.  Part of this is the $25 million dollars raised for AMY over the past eighteen (18) years.</a:t>
            </a:r>
            <a:endParaRPr lang="en-CA" sz="1700" dirty="0"/>
          </a:p>
          <a:p>
            <a:endParaRPr lang="en-CA" dirty="0"/>
          </a:p>
        </p:txBody>
      </p:sp>
      <p:sp>
        <p:nvSpPr>
          <p:cNvPr id="17" name="TextBox 9"/>
          <p:cNvSpPr txBox="1"/>
          <p:nvPr/>
        </p:nvSpPr>
        <p:spPr>
          <a:xfrm>
            <a:off x="573054" y="6847701"/>
            <a:ext cx="7747827"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6 –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3402595281"/>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92081" y="3074374"/>
            <a:ext cx="2934098" cy="2729609"/>
          </a:xfrm>
          <a:prstGeom prst="rect">
            <a:avLst/>
          </a:prstGeom>
          <a:noFill/>
          <a:ln w="9525">
            <a:noFill/>
            <a:miter lim="800000"/>
            <a:headEnd/>
            <a:tailEnd/>
          </a:ln>
        </p:spPr>
      </p:pic>
      <p:pic>
        <p:nvPicPr>
          <p:cNvPr id="11267" name="Rectangle 4097"/>
          <p:cNvPicPr>
            <a:picLocks noChangeAspect="1" noChangeArrowheads="1"/>
          </p:cNvPicPr>
          <p:nvPr/>
        </p:nvPicPr>
        <p:blipFill>
          <a:blip r:embed="rId4" cstate="print"/>
          <a:srcRect/>
          <a:stretch>
            <a:fillRect/>
          </a:stretch>
        </p:blipFill>
        <p:spPr bwMode="auto">
          <a:xfrm>
            <a:off x="0" y="7383463"/>
            <a:ext cx="9783763" cy="46037"/>
          </a:xfrm>
          <a:prstGeom prst="rect">
            <a:avLst/>
          </a:prstGeom>
          <a:noFill/>
          <a:ln w="9525">
            <a:noFill/>
            <a:miter lim="800000"/>
            <a:headEnd/>
            <a:tailEnd/>
          </a:ln>
        </p:spPr>
      </p:pic>
      <p:pic>
        <p:nvPicPr>
          <p:cNvPr id="11268" name="Rectangle 4097"/>
          <p:cNvPicPr>
            <a:picLocks noChangeAspect="1" noChangeArrowheads="1"/>
          </p:cNvPicPr>
          <p:nvPr/>
        </p:nvPicPr>
        <p:blipFill>
          <a:blip r:embed="rId4" cstate="print"/>
          <a:srcRect/>
          <a:stretch>
            <a:fillRect/>
          </a:stretch>
        </p:blipFill>
        <p:spPr bwMode="auto">
          <a:xfrm>
            <a:off x="0" y="114300"/>
            <a:ext cx="9783763" cy="46038"/>
          </a:xfrm>
          <a:prstGeom prst="rect">
            <a:avLst/>
          </a:prstGeom>
          <a:noFill/>
          <a:ln w="9525">
            <a:noFill/>
            <a:miter lim="800000"/>
            <a:headEnd/>
            <a:tailEnd/>
          </a:ln>
        </p:spPr>
      </p:pic>
      <p:sp>
        <p:nvSpPr>
          <p:cNvPr id="11270" name="Rectangle 7"/>
          <p:cNvSpPr>
            <a:spLocks noChangeArrowheads="1"/>
          </p:cNvSpPr>
          <p:nvPr/>
        </p:nvSpPr>
        <p:spPr bwMode="auto">
          <a:xfrm>
            <a:off x="777082" y="1562100"/>
            <a:ext cx="7010399" cy="1151084"/>
          </a:xfrm>
          <a:prstGeom prst="rect">
            <a:avLst/>
          </a:prstGeom>
          <a:noFill/>
          <a:ln w="9525">
            <a:solidFill>
              <a:schemeClr val="accent6"/>
            </a:solidFill>
            <a:miter lim="800000"/>
            <a:headEnd/>
            <a:tailEnd/>
          </a:ln>
        </p:spPr>
        <p:txBody>
          <a:bodyPr wrap="square">
            <a:spAutoFit/>
          </a:bodyPr>
          <a:lstStyle/>
          <a:p>
            <a:pPr algn="ctr">
              <a:spcBef>
                <a:spcPct val="20000"/>
              </a:spcBef>
            </a:pPr>
            <a:r>
              <a:rPr lang="en-US" sz="2200" dirty="0">
                <a:solidFill>
                  <a:schemeClr val="accent6">
                    <a:lumMod val="75000"/>
                  </a:schemeClr>
                </a:solidFill>
                <a:latin typeface="Trebuchet MS" pitchFamily="34" charset="0"/>
              </a:rPr>
              <a:t>CORPORATE OBJECTIVE</a:t>
            </a:r>
          </a:p>
          <a:p>
            <a:pPr algn="ctr">
              <a:lnSpc>
                <a:spcPct val="120000"/>
              </a:lnSpc>
              <a:spcBef>
                <a:spcPct val="20000"/>
              </a:spcBef>
            </a:pPr>
            <a:r>
              <a:rPr lang="en-US" dirty="0">
                <a:latin typeface="Trebuchet MS" pitchFamily="34" charset="0"/>
              </a:rPr>
              <a:t>A diversified critical metals company focusing on upcycling Lithium Ion Electric Vehicle Batteries.</a:t>
            </a:r>
          </a:p>
        </p:txBody>
      </p:sp>
      <p:sp>
        <p:nvSpPr>
          <p:cNvPr id="11" name="Title 7"/>
          <p:cNvSpPr txBox="1">
            <a:spLocks/>
          </p:cNvSpPr>
          <p:nvPr/>
        </p:nvSpPr>
        <p:spPr bwMode="auto">
          <a:xfrm>
            <a:off x="672297" y="604577"/>
            <a:ext cx="8458200" cy="693737"/>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r>
              <a:rPr lang="en-US" sz="3200" b="1" dirty="0">
                <a:ln w="12700">
                  <a:noFill/>
                  <a:prstDash val="solid"/>
                </a:ln>
                <a:solidFill>
                  <a:schemeClr val="tx1"/>
                </a:solidFill>
              </a:rPr>
              <a:t>CORPORATE OBJECTIVE and STRATEGY</a:t>
            </a:r>
          </a:p>
        </p:txBody>
      </p:sp>
      <p:pic>
        <p:nvPicPr>
          <p:cNvPr id="9" name="Picture 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sp>
        <p:nvSpPr>
          <p:cNvPr id="2" name="Rectangle 1"/>
          <p:cNvSpPr/>
          <p:nvPr/>
        </p:nvSpPr>
        <p:spPr>
          <a:xfrm>
            <a:off x="777082" y="3041349"/>
            <a:ext cx="5562599" cy="2763834"/>
          </a:xfrm>
          <a:prstGeom prst="rect">
            <a:avLst/>
          </a:prstGeom>
          <a:ln>
            <a:solidFill>
              <a:schemeClr val="accent6"/>
            </a:solidFill>
          </a:ln>
        </p:spPr>
        <p:txBody>
          <a:bodyPr wrap="square">
            <a:spAutoFit/>
          </a:bodyPr>
          <a:lstStyle/>
          <a:p>
            <a:pPr algn="ctr">
              <a:spcBef>
                <a:spcPct val="20000"/>
              </a:spcBef>
            </a:pPr>
            <a:r>
              <a:rPr lang="en-US" sz="2200" dirty="0">
                <a:solidFill>
                  <a:schemeClr val="accent6">
                    <a:lumMod val="75000"/>
                  </a:schemeClr>
                </a:solidFill>
                <a:latin typeface="Trebuchet MS" pitchFamily="34" charset="0"/>
              </a:rPr>
              <a:t>CORPORATE STRATEGY</a:t>
            </a:r>
            <a:br>
              <a:rPr lang="en-US" sz="2000" u="sng" dirty="0">
                <a:solidFill>
                  <a:schemeClr val="accent6">
                    <a:lumMod val="75000"/>
                  </a:schemeClr>
                </a:solidFill>
                <a:latin typeface="Trebuchet MS" pitchFamily="34" charset="0"/>
              </a:rPr>
            </a:br>
            <a:endParaRPr lang="en-US" sz="2000" u="sng" dirty="0">
              <a:solidFill>
                <a:schemeClr val="accent6">
                  <a:lumMod val="75000"/>
                </a:schemeClr>
              </a:solidFill>
              <a:latin typeface="Trebuchet MS" pitchFamily="34" charset="0"/>
            </a:endParaRPr>
          </a:p>
          <a:p>
            <a:pPr algn="ctr">
              <a:spcBef>
                <a:spcPct val="20000"/>
              </a:spcBef>
            </a:pPr>
            <a:r>
              <a:rPr lang="en-US" dirty="0">
                <a:latin typeface="Trebuchet MS" pitchFamily="34" charset="0"/>
              </a:rPr>
              <a:t>To recycle valuable cathode materials for the global lithium electric vehicle battery industry. The process eliminates the need for heat and furnaces, as the recovery of the metals take place at ambient temperatures.  The result is a cleaner, environmentally sustainable, robust recycling alternative to current disposal methods.</a:t>
            </a:r>
          </a:p>
        </p:txBody>
      </p:sp>
      <p:sp>
        <p:nvSpPr>
          <p:cNvPr id="12" name="TextBox 9"/>
          <p:cNvSpPr txBox="1"/>
          <p:nvPr/>
        </p:nvSpPr>
        <p:spPr>
          <a:xfrm>
            <a:off x="573054" y="6847701"/>
            <a:ext cx="7747827"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7–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1268"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sp>
        <p:nvSpPr>
          <p:cNvPr id="11270" name="Rectangle 7"/>
          <p:cNvSpPr>
            <a:spLocks noChangeArrowheads="1"/>
          </p:cNvSpPr>
          <p:nvPr/>
        </p:nvSpPr>
        <p:spPr bwMode="auto">
          <a:xfrm>
            <a:off x="777082" y="1562100"/>
            <a:ext cx="8353415" cy="4548938"/>
          </a:xfrm>
          <a:prstGeom prst="rect">
            <a:avLst/>
          </a:prstGeom>
          <a:noFill/>
          <a:ln w="9525">
            <a:noFill/>
            <a:miter lim="800000"/>
            <a:headEnd/>
            <a:tailEnd/>
          </a:ln>
        </p:spPr>
        <p:txBody>
          <a:bodyPr wrap="square">
            <a:spAutoFit/>
          </a:bodyPr>
          <a:lstStyle/>
          <a:p>
            <a:pPr>
              <a:spcBef>
                <a:spcPct val="20000"/>
              </a:spcBef>
            </a:pPr>
            <a:r>
              <a:rPr lang="en-US" sz="2000" dirty="0">
                <a:latin typeface="Trebuchet MS" pitchFamily="34" charset="0"/>
              </a:rPr>
              <a:t>The recycling opportunity currently underway has its roots in American Manganese Inc.’s technology for economically producing Electrolytic Metals (EM) from very low grade deposits located at Artillery Peak, Arizona.  Normal process utilize grades from 35-55% Mn whereas Artillery grades range from 2-3%.  Artillery Peak is the largest deposit of Manganese in the U.S. with a potential of billions of pounds available. Partially answers U.S. concern for Strategic Metals.</a:t>
            </a:r>
          </a:p>
          <a:p>
            <a:pPr>
              <a:spcBef>
                <a:spcPct val="20000"/>
              </a:spcBef>
            </a:pPr>
            <a:endParaRPr lang="en-US" sz="2000" dirty="0">
              <a:latin typeface="Trebuchet MS" pitchFamily="34" charset="0"/>
            </a:endParaRPr>
          </a:p>
          <a:p>
            <a:pPr>
              <a:spcBef>
                <a:spcPct val="20000"/>
              </a:spcBef>
            </a:pPr>
            <a:r>
              <a:rPr lang="en-US" sz="2000" dirty="0">
                <a:latin typeface="Trebuchet MS" pitchFamily="34" charset="0"/>
              </a:rPr>
              <a:t>The process is patented in the U.S., China and South Africa.  American Manganese was successful where the U.S. Bureau of Mines tried and failed to produce EM economically for approximately sixty years.  Kemetco recognized the process could be adapted to Recycling Electric Vehicle Batteries.</a:t>
            </a:r>
          </a:p>
          <a:p>
            <a:pPr>
              <a:spcBef>
                <a:spcPct val="20000"/>
              </a:spcBef>
            </a:pPr>
            <a:endParaRPr lang="en-US" dirty="0">
              <a:latin typeface="Trebuchet MS" pitchFamily="34" charset="0"/>
            </a:endParaRPr>
          </a:p>
        </p:txBody>
      </p:sp>
      <p:sp>
        <p:nvSpPr>
          <p:cNvPr id="11" name="Title 7"/>
          <p:cNvSpPr txBox="1">
            <a:spLocks/>
          </p:cNvSpPr>
          <p:nvPr/>
        </p:nvSpPr>
        <p:spPr bwMode="auto">
          <a:xfrm>
            <a:off x="672297" y="604577"/>
            <a:ext cx="8458200" cy="693737"/>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r>
              <a:rPr lang="en-US" sz="3200" b="1" dirty="0">
                <a:ln w="12700">
                  <a:noFill/>
                  <a:prstDash val="solid"/>
                </a:ln>
                <a:solidFill>
                  <a:schemeClr val="tx1"/>
                </a:solidFill>
              </a:rPr>
              <a:t>TECHNOLOGY HISTORY</a:t>
            </a:r>
          </a:p>
        </p:txBody>
      </p:sp>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sp>
        <p:nvSpPr>
          <p:cNvPr id="8" name="TextBox 9"/>
          <p:cNvSpPr txBox="1"/>
          <p:nvPr/>
        </p:nvSpPr>
        <p:spPr>
          <a:xfrm>
            <a:off x="573054" y="6847701"/>
            <a:ext cx="7747827"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8–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3876849023"/>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Rectangle 4097"/>
          <p:cNvPicPr>
            <a:picLocks noChangeAspect="1" noChangeArrowheads="1"/>
          </p:cNvPicPr>
          <p:nvPr/>
        </p:nvPicPr>
        <p:blipFill>
          <a:blip r:embed="rId3" cstate="print"/>
          <a:srcRect/>
          <a:stretch>
            <a:fillRect/>
          </a:stretch>
        </p:blipFill>
        <p:spPr bwMode="auto">
          <a:xfrm>
            <a:off x="0" y="7383463"/>
            <a:ext cx="9783763" cy="46037"/>
          </a:xfrm>
          <a:prstGeom prst="rect">
            <a:avLst/>
          </a:prstGeom>
          <a:noFill/>
          <a:ln w="9525">
            <a:noFill/>
            <a:miter lim="800000"/>
            <a:headEnd/>
            <a:tailEnd/>
          </a:ln>
        </p:spPr>
      </p:pic>
      <p:pic>
        <p:nvPicPr>
          <p:cNvPr id="11268" name="Rectangle 4097"/>
          <p:cNvPicPr>
            <a:picLocks noChangeAspect="1" noChangeArrowheads="1"/>
          </p:cNvPicPr>
          <p:nvPr/>
        </p:nvPicPr>
        <p:blipFill>
          <a:blip r:embed="rId3" cstate="print"/>
          <a:srcRect/>
          <a:stretch>
            <a:fillRect/>
          </a:stretch>
        </p:blipFill>
        <p:spPr bwMode="auto">
          <a:xfrm>
            <a:off x="0" y="114300"/>
            <a:ext cx="9783763" cy="46038"/>
          </a:xfrm>
          <a:prstGeom prst="rect">
            <a:avLst/>
          </a:prstGeom>
          <a:noFill/>
          <a:ln w="9525">
            <a:noFill/>
            <a:miter lim="800000"/>
            <a:headEnd/>
            <a:tailEnd/>
          </a:ln>
        </p:spPr>
      </p:pic>
      <p:sp>
        <p:nvSpPr>
          <p:cNvPr id="11270" name="Rectangle 7"/>
          <p:cNvSpPr>
            <a:spLocks noChangeArrowheads="1"/>
          </p:cNvSpPr>
          <p:nvPr/>
        </p:nvSpPr>
        <p:spPr bwMode="auto">
          <a:xfrm>
            <a:off x="777082" y="1562100"/>
            <a:ext cx="8353415" cy="4856714"/>
          </a:xfrm>
          <a:prstGeom prst="rect">
            <a:avLst/>
          </a:prstGeom>
          <a:noFill/>
          <a:ln w="9525">
            <a:noFill/>
            <a:miter lim="800000"/>
            <a:headEnd/>
            <a:tailEnd/>
          </a:ln>
        </p:spPr>
        <p:txBody>
          <a:bodyPr wrap="square">
            <a:spAutoFit/>
          </a:bodyPr>
          <a:lstStyle/>
          <a:p>
            <a:pPr>
              <a:spcBef>
                <a:spcPct val="20000"/>
              </a:spcBef>
            </a:pPr>
            <a:r>
              <a:rPr lang="en-US" sz="2000" dirty="0"/>
              <a:t>The following achievements have been realized as follows:    </a:t>
            </a:r>
          </a:p>
          <a:p>
            <a:pPr>
              <a:spcBef>
                <a:spcPct val="20000"/>
              </a:spcBef>
            </a:pPr>
            <a:r>
              <a:rPr lang="en-US" sz="2000" dirty="0"/>
              <a:t>                                                            </a:t>
            </a:r>
          </a:p>
          <a:p>
            <a:pPr marL="342900" indent="-342900">
              <a:spcBef>
                <a:spcPct val="20000"/>
              </a:spcBef>
              <a:buFont typeface="Arial" panose="020B0604020202020204" pitchFamily="34" charset="0"/>
              <a:buChar char="•"/>
            </a:pPr>
            <a:r>
              <a:rPr lang="en-US" sz="2000" dirty="0"/>
              <a:t>Cathode materials such as lithium, cobalt, nickel and manganese have returned extractions of 100%.</a:t>
            </a:r>
          </a:p>
          <a:p>
            <a:pPr marL="342900" indent="-342900">
              <a:spcBef>
                <a:spcPct val="20000"/>
              </a:spcBef>
              <a:buFont typeface="Arial" panose="020B0604020202020204" pitchFamily="34" charset="0"/>
              <a:buChar char="•"/>
            </a:pPr>
            <a:endParaRPr lang="en-US" sz="2000" dirty="0"/>
          </a:p>
          <a:p>
            <a:pPr marL="342900" indent="-342900">
              <a:spcBef>
                <a:spcPct val="20000"/>
              </a:spcBef>
              <a:buFont typeface="Arial" panose="020B0604020202020204" pitchFamily="34" charset="0"/>
              <a:buChar char="•"/>
            </a:pPr>
            <a:r>
              <a:rPr lang="en-US" sz="2000" dirty="0"/>
              <a:t>Precipitation tests have recovered 100% of cobalt and 87% of the lithium</a:t>
            </a:r>
            <a:r>
              <a:rPr lang="en-US" sz="2000" i="1" dirty="0"/>
              <a:t>. </a:t>
            </a:r>
            <a:r>
              <a:rPr lang="en-US" sz="2000" dirty="0"/>
              <a:t>Precipitation testing of nickel and manganese will be addressed in the current phase.</a:t>
            </a:r>
          </a:p>
          <a:p>
            <a:pPr>
              <a:spcBef>
                <a:spcPct val="20000"/>
              </a:spcBef>
            </a:pPr>
            <a:endParaRPr lang="en-US" sz="2000" dirty="0"/>
          </a:p>
          <a:p>
            <a:pPr marL="342900" indent="-342900">
              <a:spcBef>
                <a:spcPct val="20000"/>
              </a:spcBef>
              <a:buFont typeface="Arial" panose="020B0604020202020204" pitchFamily="34" charset="0"/>
              <a:buChar char="•"/>
            </a:pPr>
            <a:r>
              <a:rPr lang="en-US" sz="2000" dirty="0"/>
              <a:t>Production of rechargeable Lithium Cobalt prototype button batteries have been successfully completed.</a:t>
            </a:r>
            <a:br>
              <a:rPr lang="en-US" sz="2000" dirty="0"/>
            </a:br>
            <a:endParaRPr lang="en-US" sz="2000" dirty="0"/>
          </a:p>
          <a:p>
            <a:pPr marL="342900" indent="-342900">
              <a:spcBef>
                <a:spcPct val="20000"/>
              </a:spcBef>
              <a:buFont typeface="Arial" panose="020B0604020202020204" pitchFamily="34" charset="0"/>
              <a:buChar char="•"/>
            </a:pPr>
            <a:r>
              <a:rPr lang="en-US" sz="2000" dirty="0"/>
              <a:t>A US provisional patent was applied for on November 11, 2016.</a:t>
            </a:r>
          </a:p>
          <a:p>
            <a:pPr>
              <a:spcBef>
                <a:spcPct val="20000"/>
              </a:spcBef>
            </a:pPr>
            <a:endParaRPr lang="en-US" dirty="0">
              <a:latin typeface="Trebuchet MS" pitchFamily="34" charset="0"/>
            </a:endParaRPr>
          </a:p>
        </p:txBody>
      </p:sp>
      <p:sp>
        <p:nvSpPr>
          <p:cNvPr id="11" name="Title 7"/>
          <p:cNvSpPr txBox="1">
            <a:spLocks/>
          </p:cNvSpPr>
          <p:nvPr/>
        </p:nvSpPr>
        <p:spPr bwMode="auto">
          <a:xfrm>
            <a:off x="672297" y="604577"/>
            <a:ext cx="8458200" cy="693737"/>
          </a:xfrm>
          <a:prstGeom prst="rect">
            <a:avLst/>
          </a:prstGeom>
          <a:solidFill>
            <a:srgbClr val="8FB46E"/>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9011" tIns="49506" rIns="99011" bIns="49506" anchor="ctr"/>
          <a:lstStyle/>
          <a:p>
            <a:pPr algn="ctr" defTabSz="989013" eaLnBrk="0" hangingPunct="0">
              <a:defRPr/>
            </a:pPr>
            <a:r>
              <a:rPr lang="en-US" sz="3200" b="1" dirty="0">
                <a:ln w="12700">
                  <a:noFill/>
                  <a:prstDash val="solid"/>
                </a:ln>
                <a:solidFill>
                  <a:schemeClr val="tx1"/>
                </a:solidFill>
              </a:rPr>
              <a:t>RECYCLING TECHNOLOGY</a:t>
            </a:r>
          </a:p>
        </p:txBody>
      </p:sp>
      <p:pic>
        <p:nvPicPr>
          <p:cNvPr id="9" name="Picture 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397081" y="6524149"/>
            <a:ext cx="609600" cy="548640"/>
          </a:xfrm>
          <a:prstGeom prst="rect">
            <a:avLst/>
          </a:prstGeom>
          <a:noFill/>
          <a:ln w="9525">
            <a:noFill/>
            <a:miter lim="800000"/>
            <a:headEnd/>
            <a:tailEnd/>
          </a:ln>
        </p:spPr>
      </p:pic>
      <p:sp>
        <p:nvSpPr>
          <p:cNvPr id="8" name="TextBox 9"/>
          <p:cNvSpPr txBox="1"/>
          <p:nvPr/>
        </p:nvSpPr>
        <p:spPr>
          <a:xfrm>
            <a:off x="573054" y="6847701"/>
            <a:ext cx="7747827" cy="276999"/>
          </a:xfrm>
          <a:prstGeom prst="rect">
            <a:avLst/>
          </a:prstGeom>
          <a:noFill/>
          <a:effec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a:solidFill>
                  <a:schemeClr val="bg1">
                    <a:lumMod val="65000"/>
                  </a:schemeClr>
                </a:solidFill>
              </a:rPr>
              <a:t>Slide No. 9 – May 9, 2017          </a:t>
            </a:r>
            <a:r>
              <a:rPr lang="en-US" sz="1200" b="1" dirty="0">
                <a:solidFill>
                  <a:schemeClr val="bg1">
                    <a:lumMod val="65000"/>
                  </a:schemeClr>
                </a:solidFill>
              </a:rPr>
              <a:t>AMERICAN MANGANESE INC.  </a:t>
            </a:r>
            <a:r>
              <a:rPr lang="en-US" sz="1200" dirty="0">
                <a:solidFill>
                  <a:schemeClr val="bg1">
                    <a:lumMod val="65000"/>
                  </a:schemeClr>
                </a:solidFill>
              </a:rPr>
              <a:t>TSX.V: AMY  PINK: AMYFZ   FRANK: 2AM  www.amymn.com</a:t>
            </a:r>
            <a:endParaRPr lang="en-US" sz="1100" dirty="0">
              <a:solidFill>
                <a:schemeClr val="bg1">
                  <a:lumMod val="65000"/>
                </a:schemeClr>
              </a:solidFill>
            </a:endParaRPr>
          </a:p>
        </p:txBody>
      </p:sp>
    </p:spTree>
    <p:extLst>
      <p:ext uri="{BB962C8B-B14F-4D97-AF65-F5344CB8AC3E}">
        <p14:creationId xmlns:p14="http://schemas.microsoft.com/office/powerpoint/2010/main" val="2458732928"/>
      </p:ext>
    </p:extLst>
  </p:cSld>
  <p:clrMapOvr>
    <a:masterClrMapping/>
  </p:clrMapOvr>
  <p:transition>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4089697</TotalTime>
  <Words>2517</Words>
  <Application>Microsoft Office PowerPoint</Application>
  <PresentationFormat>Custom</PresentationFormat>
  <Paragraphs>227</Paragraphs>
  <Slides>28</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Calibri Light</vt:lpstr>
      <vt:lpstr>Myriad Pro</vt:lpstr>
      <vt:lpstr>Trebuchet MS</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Manganese Inc.</dc:title>
  <dc:creator>Teresa Piorun</dc:creator>
  <cp:keywords>Focus on Recycling Lithium Ion Electric Vehicle Batteries</cp:keywords>
  <dc:description>Versonv0.1</dc:description>
  <cp:lastModifiedBy>Teresa Piorun</cp:lastModifiedBy>
  <cp:revision>1743</cp:revision>
  <cp:lastPrinted>2017-05-09T16:49:40Z</cp:lastPrinted>
  <dcterms:created xsi:type="dcterms:W3CDTF">2004-07-05T00:02:45Z</dcterms:created>
  <dcterms:modified xsi:type="dcterms:W3CDTF">2017-05-24T18:17:46Z</dcterms:modified>
</cp:coreProperties>
</file>